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1" r:id="rId1"/>
  </p:sldMasterIdLst>
  <p:notesMasterIdLst>
    <p:notesMasterId r:id="rId19"/>
  </p:notesMasterIdLst>
  <p:sldIdLst>
    <p:sldId id="256" r:id="rId2"/>
    <p:sldId id="262" r:id="rId3"/>
    <p:sldId id="263" r:id="rId4"/>
    <p:sldId id="265" r:id="rId5"/>
    <p:sldId id="266" r:id="rId6"/>
    <p:sldId id="267" r:id="rId7"/>
    <p:sldId id="257" r:id="rId8"/>
    <p:sldId id="264" r:id="rId9"/>
    <p:sldId id="268" r:id="rId10"/>
    <p:sldId id="269" r:id="rId11"/>
    <p:sldId id="259" r:id="rId12"/>
    <p:sldId id="273" r:id="rId13"/>
    <p:sldId id="274" r:id="rId14"/>
    <p:sldId id="272" r:id="rId15"/>
    <p:sldId id="275" r:id="rId16"/>
    <p:sldId id="258" r:id="rId17"/>
    <p:sldId id="260"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635"/>
    <p:restoredTop sz="94609"/>
  </p:normalViewPr>
  <p:slideViewPr>
    <p:cSldViewPr snapToGrid="0" snapToObjects="1">
      <p:cViewPr>
        <p:scale>
          <a:sx n="105" d="100"/>
          <a:sy n="105" d="100"/>
        </p:scale>
        <p:origin x="5440" y="1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5ACA03-6B8D-064F-B65A-979CB1D62E1C}" type="datetimeFigureOut">
              <a:rPr lang="en-US" smtClean="0"/>
              <a:t>12/12/19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297006-6A45-394C-8AFD-66E72A241E3C}" type="slidenum">
              <a:rPr lang="en-US" smtClean="0"/>
              <a:t>‹#›</a:t>
            </a:fld>
            <a:endParaRPr lang="en-US"/>
          </a:p>
        </p:txBody>
      </p:sp>
    </p:spTree>
    <p:extLst>
      <p:ext uri="{BB962C8B-B14F-4D97-AF65-F5344CB8AC3E}">
        <p14:creationId xmlns:p14="http://schemas.microsoft.com/office/powerpoint/2010/main" val="3745600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297006-6A45-394C-8AFD-66E72A241E3C}" type="slidenum">
              <a:rPr lang="en-US" smtClean="0"/>
              <a:t>3</a:t>
            </a:fld>
            <a:endParaRPr lang="en-US"/>
          </a:p>
        </p:txBody>
      </p:sp>
    </p:spTree>
    <p:extLst>
      <p:ext uri="{BB962C8B-B14F-4D97-AF65-F5344CB8AC3E}">
        <p14:creationId xmlns:p14="http://schemas.microsoft.com/office/powerpoint/2010/main" val="3743358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297006-6A45-394C-8AFD-66E72A241E3C}" type="slidenum">
              <a:rPr lang="en-US" smtClean="0"/>
              <a:t>4</a:t>
            </a:fld>
            <a:endParaRPr lang="en-US"/>
          </a:p>
        </p:txBody>
      </p:sp>
    </p:spTree>
    <p:extLst>
      <p:ext uri="{BB962C8B-B14F-4D97-AF65-F5344CB8AC3E}">
        <p14:creationId xmlns:p14="http://schemas.microsoft.com/office/powerpoint/2010/main" val="3798550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297006-6A45-394C-8AFD-66E72A241E3C}" type="slidenum">
              <a:rPr lang="en-US" smtClean="0"/>
              <a:t>8</a:t>
            </a:fld>
            <a:endParaRPr lang="en-US"/>
          </a:p>
        </p:txBody>
      </p:sp>
    </p:spTree>
    <p:extLst>
      <p:ext uri="{BB962C8B-B14F-4D97-AF65-F5344CB8AC3E}">
        <p14:creationId xmlns:p14="http://schemas.microsoft.com/office/powerpoint/2010/main" val="1781133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297006-6A45-394C-8AFD-66E72A241E3C}" type="slidenum">
              <a:rPr lang="en-US" smtClean="0"/>
              <a:t>9</a:t>
            </a:fld>
            <a:endParaRPr lang="en-US"/>
          </a:p>
        </p:txBody>
      </p:sp>
    </p:spTree>
    <p:extLst>
      <p:ext uri="{BB962C8B-B14F-4D97-AF65-F5344CB8AC3E}">
        <p14:creationId xmlns:p14="http://schemas.microsoft.com/office/powerpoint/2010/main" val="2064884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297006-6A45-394C-8AFD-66E72A241E3C}" type="slidenum">
              <a:rPr lang="en-US" smtClean="0"/>
              <a:t>10</a:t>
            </a:fld>
            <a:endParaRPr lang="en-US"/>
          </a:p>
        </p:txBody>
      </p:sp>
    </p:spTree>
    <p:extLst>
      <p:ext uri="{BB962C8B-B14F-4D97-AF65-F5344CB8AC3E}">
        <p14:creationId xmlns:p14="http://schemas.microsoft.com/office/powerpoint/2010/main" val="1252494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297006-6A45-394C-8AFD-66E72A241E3C}" type="slidenum">
              <a:rPr lang="en-US" smtClean="0"/>
              <a:t>14</a:t>
            </a:fld>
            <a:endParaRPr lang="en-US"/>
          </a:p>
        </p:txBody>
      </p:sp>
    </p:spTree>
    <p:extLst>
      <p:ext uri="{BB962C8B-B14F-4D97-AF65-F5344CB8AC3E}">
        <p14:creationId xmlns:p14="http://schemas.microsoft.com/office/powerpoint/2010/main" val="870078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297006-6A45-394C-8AFD-66E72A241E3C}" type="slidenum">
              <a:rPr lang="en-US" smtClean="0"/>
              <a:t>15</a:t>
            </a:fld>
            <a:endParaRPr lang="en-US"/>
          </a:p>
        </p:txBody>
      </p:sp>
    </p:spTree>
    <p:extLst>
      <p:ext uri="{BB962C8B-B14F-4D97-AF65-F5344CB8AC3E}">
        <p14:creationId xmlns:p14="http://schemas.microsoft.com/office/powerpoint/2010/main" val="3677028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12/12/19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58411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12/12/19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21872382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12/12/19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67388877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12/12/19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68241063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12/12/19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04260989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12/12/19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55864772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12/12/19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82008526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12/12/19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23854444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12/12/19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54732961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12/12/19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37883864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12/12/19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39213285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FA2B21-3FCD-4721-B95C-427943F61125}" type="datetime1">
              <a:rPr lang="en-US" smtClean="0"/>
              <a:t>12/12/19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78888860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FA2B21-3FCD-4721-B95C-427943F61125}" type="datetime1">
              <a:rPr lang="en-US" smtClean="0"/>
              <a:t>12/12/19</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26822715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6FA2B21-3FCD-4721-B95C-427943F61125}" type="datetime1">
              <a:rPr lang="en-US" smtClean="0"/>
              <a:t>12/12/19</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77372484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FA2B21-3FCD-4721-B95C-427943F61125}" type="datetime1">
              <a:rPr lang="en-US" smtClean="0"/>
              <a:t>12/12/19</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25940351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12/12/19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71501751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F6FA2B21-3FCD-4721-B95C-427943F61125}" type="datetime1">
              <a:rPr lang="en-US" smtClean="0"/>
              <a:t>12/12/19</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30901090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F6FA2B21-3FCD-4721-B95C-427943F61125}" type="datetime1">
              <a:rPr lang="en-US" smtClean="0"/>
              <a:t>12/12/19</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823666292"/>
      </p:ext>
    </p:extLst>
  </p:cSld>
  <p:clrMap bg1="dk1" tx1="lt1" bg2="dk2" tx2="lt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 id="2147483808" r:id="rId17"/>
  </p:sldLayoutIdLs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5.tiff"/><Relationship Id="rId5" Type="http://schemas.openxmlformats.org/officeDocument/2006/relationships/image" Target="../media/image14.tiff"/><Relationship Id="rId4" Type="http://schemas.openxmlformats.org/officeDocument/2006/relationships/image" Target="../media/image13.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www.npr.org/2019/05/13/722909218/when-technology-can-be-used-to-build-weapons-some-workers-take-a-stand" TargetMode="External"/><Relationship Id="rId2" Type="http://schemas.openxmlformats.org/officeDocument/2006/relationships/hyperlink" Target="http://www.ktvu.com/news/employees-of-big-tech-are-speaking-out-about-ethical-issues-like-never-before" TargetMode="External"/><Relationship Id="rId1" Type="http://schemas.openxmlformats.org/officeDocument/2006/relationships/slideLayout" Target="../slideLayouts/slideLayout2.xml"/><Relationship Id="rId6" Type="http://schemas.openxmlformats.org/officeDocument/2006/relationships/hyperlink" Target="https://www.clarifai.com/blog/why-were-part-of-project-maven" TargetMode="External"/><Relationship Id="rId5" Type="http://schemas.openxmlformats.org/officeDocument/2006/relationships/hyperlink" Target="https://www.forbes.com/sites/aarontilley/2017/07/13/clarifai-ai-image-recognition/#58ec98b6fe42" TargetMode="External"/><Relationship Id="rId4" Type="http://schemas.openxmlformats.org/officeDocument/2006/relationships/hyperlink" Target="https://assets.documentcloud.org/documents/5999930/Open-Letter-to-Clarifai.pdf"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wired.com/story/startup-working-on-contentious-pentagon-ai-project-was-hacked/" TargetMode="External"/><Relationship Id="rId2" Type="http://schemas.openxmlformats.org/officeDocument/2006/relationships/hyperlink" Target="https://www.aclu.org/blog/national-security/targeted-killing/i-quit-my-job-protest-my-companys-work-building-killer" TargetMode="External"/><Relationship Id="rId1" Type="http://schemas.openxmlformats.org/officeDocument/2006/relationships/slideLayout" Target="../slideLayouts/slideLayout2.xml"/><Relationship Id="rId5" Type="http://schemas.openxmlformats.org/officeDocument/2006/relationships/hyperlink" Target="https://www.nymetroparents.com/article/This-Weekend-s-Kids-Family-Activities-in-Bronx-20170405" TargetMode="External"/><Relationship Id="rId4" Type="http://schemas.openxmlformats.org/officeDocument/2006/relationships/hyperlink" Target="https://www.nytimes.com/2019/03/01/business/ethics-artificial-intelligence.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tiff"/><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9.tiff"/></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AA11BC-BA7B-4B9C-B81C-B7BBB061C582}"/>
              </a:ext>
            </a:extLst>
          </p:cNvPr>
          <p:cNvPicPr>
            <a:picLocks noChangeAspect="1"/>
          </p:cNvPicPr>
          <p:nvPr/>
        </p:nvPicPr>
        <p:blipFill rotWithShape="1">
          <a:blip r:embed="rId2">
            <a:grayscl/>
          </a:blip>
          <a:srcRect t="9584" b="6146"/>
          <a:stretch/>
        </p:blipFill>
        <p:spPr>
          <a:xfrm>
            <a:off x="20" y="10"/>
            <a:ext cx="12191980" cy="6857990"/>
          </a:xfrm>
          <a:prstGeom prst="rect">
            <a:avLst/>
          </a:prstGeom>
        </p:spPr>
      </p:pic>
      <p:sp>
        <p:nvSpPr>
          <p:cNvPr id="4" name="TextBox 3">
            <a:extLst>
              <a:ext uri="{FF2B5EF4-FFF2-40B4-BE49-F238E27FC236}">
                <a16:creationId xmlns:a16="http://schemas.microsoft.com/office/drawing/2014/main" id="{7D5AB1B6-9A15-934A-A312-B4C0D80D95EE}"/>
              </a:ext>
            </a:extLst>
          </p:cNvPr>
          <p:cNvSpPr txBox="1"/>
          <p:nvPr/>
        </p:nvSpPr>
        <p:spPr>
          <a:xfrm>
            <a:off x="6977895" y="2890391"/>
            <a:ext cx="5047989" cy="1754326"/>
          </a:xfrm>
          <a:prstGeom prst="rect">
            <a:avLst/>
          </a:prstGeom>
          <a:noFill/>
        </p:spPr>
        <p:txBody>
          <a:bodyPr wrap="square" rtlCol="0">
            <a:spAutoFit/>
          </a:bodyPr>
          <a:lstStyle/>
          <a:p>
            <a:pPr algn="ctr"/>
            <a:r>
              <a:rPr lang="en-US" sz="4800" u="sng" dirty="0">
                <a:solidFill>
                  <a:schemeClr val="bg1"/>
                </a:solidFill>
              </a:rPr>
              <a:t>Clarifai AI: </a:t>
            </a:r>
          </a:p>
          <a:p>
            <a:pPr algn="ctr"/>
            <a:r>
              <a:rPr lang="en-US" sz="3000" dirty="0">
                <a:solidFill>
                  <a:schemeClr val="bg1"/>
                </a:solidFill>
              </a:rPr>
              <a:t>Autonomous Weapons Development</a:t>
            </a:r>
          </a:p>
        </p:txBody>
      </p:sp>
    </p:spTree>
    <p:extLst>
      <p:ext uri="{BB962C8B-B14F-4D97-AF65-F5344CB8AC3E}">
        <p14:creationId xmlns:p14="http://schemas.microsoft.com/office/powerpoint/2010/main" val="2536988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4D1835-66E9-D54D-9D0F-A976A6D93F76}"/>
              </a:ext>
            </a:extLst>
          </p:cNvPr>
          <p:cNvSpPr txBox="1"/>
          <p:nvPr/>
        </p:nvSpPr>
        <p:spPr>
          <a:xfrm>
            <a:off x="106972" y="138037"/>
            <a:ext cx="11585223" cy="861774"/>
          </a:xfrm>
          <a:prstGeom prst="rect">
            <a:avLst/>
          </a:prstGeom>
          <a:noFill/>
        </p:spPr>
        <p:txBody>
          <a:bodyPr wrap="none" rtlCol="0">
            <a:spAutoFit/>
          </a:bodyPr>
          <a:lstStyle/>
          <a:p>
            <a:r>
              <a:rPr lang="en-US" sz="5000" b="1" dirty="0"/>
              <a:t>You’ve been hacked… Game Over?</a:t>
            </a:r>
          </a:p>
        </p:txBody>
      </p:sp>
      <p:cxnSp>
        <p:nvCxnSpPr>
          <p:cNvPr id="7" name="Straight Connector 6">
            <a:extLst>
              <a:ext uri="{FF2B5EF4-FFF2-40B4-BE49-F238E27FC236}">
                <a16:creationId xmlns:a16="http://schemas.microsoft.com/office/drawing/2014/main" id="{F873AD4C-20B4-4F40-A209-6755E7566B86}"/>
              </a:ext>
            </a:extLst>
          </p:cNvPr>
          <p:cNvCxnSpPr/>
          <p:nvPr/>
        </p:nvCxnSpPr>
        <p:spPr>
          <a:xfrm>
            <a:off x="106972" y="999811"/>
            <a:ext cx="1193054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5C17A07-CC51-B64B-859A-A1D30D7BFBDF}"/>
              </a:ext>
            </a:extLst>
          </p:cNvPr>
          <p:cNvSpPr txBox="1"/>
          <p:nvPr/>
        </p:nvSpPr>
        <p:spPr>
          <a:xfrm>
            <a:off x="106972" y="1160492"/>
            <a:ext cx="4892245" cy="2308324"/>
          </a:xfrm>
          <a:prstGeom prst="rect">
            <a:avLst/>
          </a:prstGeom>
          <a:noFill/>
        </p:spPr>
        <p:txBody>
          <a:bodyPr wrap="square" rtlCol="0">
            <a:spAutoFit/>
          </a:bodyPr>
          <a:lstStyle/>
          <a:p>
            <a:r>
              <a:rPr lang="en-US" dirty="0"/>
              <a:t>What are your </a:t>
            </a:r>
            <a:r>
              <a:rPr lang="en-US" b="1" dirty="0">
                <a:solidFill>
                  <a:srgbClr val="FF0000"/>
                </a:solidFill>
              </a:rPr>
              <a:t>options</a:t>
            </a:r>
            <a:r>
              <a:rPr lang="en-US" dirty="0"/>
              <a:t>?</a:t>
            </a:r>
          </a:p>
          <a:p>
            <a:endParaRPr lang="en-US" dirty="0"/>
          </a:p>
          <a:p>
            <a:pPr marL="285750" indent="-285750">
              <a:buFont typeface="Arial" panose="020B0604020202020204" pitchFamily="34" charset="0"/>
              <a:buChar char="•"/>
            </a:pPr>
            <a:r>
              <a:rPr lang="en-US" dirty="0"/>
              <a:t>Fix things and then:</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Report the hack</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Keep the hack a secret</a:t>
            </a:r>
          </a:p>
          <a:p>
            <a:pPr marL="285750" indent="-285750">
              <a:buFont typeface="Arial" panose="020B0604020202020204" pitchFamily="34" charset="0"/>
              <a:buChar char="•"/>
            </a:pPr>
            <a:endParaRPr lang="en-US" dirty="0"/>
          </a:p>
        </p:txBody>
      </p:sp>
      <p:sp>
        <p:nvSpPr>
          <p:cNvPr id="11" name="TextBox 10">
            <a:extLst>
              <a:ext uri="{FF2B5EF4-FFF2-40B4-BE49-F238E27FC236}">
                <a16:creationId xmlns:a16="http://schemas.microsoft.com/office/drawing/2014/main" id="{165C3DC0-5168-5E4F-B87D-87D738BA5ADC}"/>
              </a:ext>
            </a:extLst>
          </p:cNvPr>
          <p:cNvSpPr txBox="1"/>
          <p:nvPr/>
        </p:nvSpPr>
        <p:spPr>
          <a:xfrm>
            <a:off x="106972" y="3468816"/>
            <a:ext cx="5941512" cy="2215991"/>
          </a:xfrm>
          <a:prstGeom prst="rect">
            <a:avLst/>
          </a:prstGeom>
          <a:noFill/>
        </p:spPr>
        <p:txBody>
          <a:bodyPr wrap="square" rtlCol="0">
            <a:spAutoFit/>
          </a:bodyPr>
          <a:lstStyle/>
          <a:p>
            <a:r>
              <a:rPr lang="en-US" dirty="0"/>
              <a:t>Who is </a:t>
            </a:r>
            <a:r>
              <a:rPr lang="en-US" b="1" dirty="0">
                <a:solidFill>
                  <a:srgbClr val="FF0000"/>
                </a:solidFill>
              </a:rPr>
              <a:t>affected</a:t>
            </a:r>
            <a:r>
              <a:rPr lang="en-US" dirty="0"/>
              <a:t> by each option?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Clarifai</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Clarifai employees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t>
            </a:r>
            <a:r>
              <a:rPr lang="en-US" sz="3000" b="1" dirty="0"/>
              <a:t>Pentagon</a:t>
            </a:r>
          </a:p>
        </p:txBody>
      </p:sp>
      <p:sp>
        <p:nvSpPr>
          <p:cNvPr id="13" name="TextBox 12">
            <a:extLst>
              <a:ext uri="{FF2B5EF4-FFF2-40B4-BE49-F238E27FC236}">
                <a16:creationId xmlns:a16="http://schemas.microsoft.com/office/drawing/2014/main" id="{0DFBEB42-A6CB-4F43-9DC7-899B343FE080}"/>
              </a:ext>
            </a:extLst>
          </p:cNvPr>
          <p:cNvSpPr txBox="1"/>
          <p:nvPr/>
        </p:nvSpPr>
        <p:spPr>
          <a:xfrm>
            <a:off x="8258832" y="4929840"/>
            <a:ext cx="611065" cy="492443"/>
          </a:xfrm>
          <a:prstGeom prst="rect">
            <a:avLst/>
          </a:prstGeom>
          <a:noFill/>
        </p:spPr>
        <p:txBody>
          <a:bodyPr wrap="none" rtlCol="0">
            <a:spAutoFit/>
          </a:bodyPr>
          <a:lstStyle/>
          <a:p>
            <a:r>
              <a:rPr lang="en-US" sz="2600" b="1" dirty="0" err="1"/>
              <a:t>v.s</a:t>
            </a:r>
            <a:endParaRPr lang="en-US" sz="2600" b="1" dirty="0"/>
          </a:p>
        </p:txBody>
      </p:sp>
      <p:pic>
        <p:nvPicPr>
          <p:cNvPr id="16" name="Picture 15">
            <a:extLst>
              <a:ext uri="{FF2B5EF4-FFF2-40B4-BE49-F238E27FC236}">
                <a16:creationId xmlns:a16="http://schemas.microsoft.com/office/drawing/2014/main" id="{AB3AB55D-7C01-224B-BC5F-350A9B6EBE9B}"/>
              </a:ext>
            </a:extLst>
          </p:cNvPr>
          <p:cNvPicPr>
            <a:picLocks noChangeAspect="1"/>
          </p:cNvPicPr>
          <p:nvPr/>
        </p:nvPicPr>
        <p:blipFill>
          <a:blip r:embed="rId3"/>
          <a:stretch>
            <a:fillRect/>
          </a:stretch>
        </p:blipFill>
        <p:spPr>
          <a:xfrm>
            <a:off x="4449011" y="1239814"/>
            <a:ext cx="2149680" cy="2149680"/>
          </a:xfrm>
          <a:prstGeom prst="rect">
            <a:avLst/>
          </a:prstGeom>
        </p:spPr>
      </p:pic>
      <p:pic>
        <p:nvPicPr>
          <p:cNvPr id="5" name="Picture 4">
            <a:extLst>
              <a:ext uri="{FF2B5EF4-FFF2-40B4-BE49-F238E27FC236}">
                <a16:creationId xmlns:a16="http://schemas.microsoft.com/office/drawing/2014/main" id="{BF353693-2F1A-E246-8710-214C34A29BD1}"/>
              </a:ext>
            </a:extLst>
          </p:cNvPr>
          <p:cNvPicPr>
            <a:picLocks noChangeAspect="1"/>
          </p:cNvPicPr>
          <p:nvPr/>
        </p:nvPicPr>
        <p:blipFill>
          <a:blip r:embed="rId4"/>
          <a:stretch>
            <a:fillRect/>
          </a:stretch>
        </p:blipFill>
        <p:spPr>
          <a:xfrm>
            <a:off x="7609013" y="1239815"/>
            <a:ext cx="3822857" cy="2149680"/>
          </a:xfrm>
          <a:prstGeom prst="rect">
            <a:avLst/>
          </a:prstGeom>
        </p:spPr>
      </p:pic>
      <p:pic>
        <p:nvPicPr>
          <p:cNvPr id="15" name="Picture 14">
            <a:extLst>
              <a:ext uri="{FF2B5EF4-FFF2-40B4-BE49-F238E27FC236}">
                <a16:creationId xmlns:a16="http://schemas.microsoft.com/office/drawing/2014/main" id="{AA312D03-328C-7A42-8D54-49483B88342B}"/>
              </a:ext>
            </a:extLst>
          </p:cNvPr>
          <p:cNvPicPr>
            <a:picLocks noChangeAspect="1"/>
          </p:cNvPicPr>
          <p:nvPr/>
        </p:nvPicPr>
        <p:blipFill>
          <a:blip r:embed="rId5"/>
          <a:stretch>
            <a:fillRect/>
          </a:stretch>
        </p:blipFill>
        <p:spPr>
          <a:xfrm>
            <a:off x="4449011" y="4068066"/>
            <a:ext cx="3463840" cy="2215992"/>
          </a:xfrm>
          <a:prstGeom prst="rect">
            <a:avLst/>
          </a:prstGeom>
        </p:spPr>
      </p:pic>
      <p:pic>
        <p:nvPicPr>
          <p:cNvPr id="18" name="Picture 17">
            <a:extLst>
              <a:ext uri="{FF2B5EF4-FFF2-40B4-BE49-F238E27FC236}">
                <a16:creationId xmlns:a16="http://schemas.microsoft.com/office/drawing/2014/main" id="{57B6C957-E173-514F-A771-1292D5A6F5E7}"/>
              </a:ext>
            </a:extLst>
          </p:cNvPr>
          <p:cNvPicPr>
            <a:picLocks noChangeAspect="1"/>
          </p:cNvPicPr>
          <p:nvPr/>
        </p:nvPicPr>
        <p:blipFill>
          <a:blip r:embed="rId6"/>
          <a:stretch>
            <a:fillRect/>
          </a:stretch>
        </p:blipFill>
        <p:spPr>
          <a:xfrm>
            <a:off x="9215878" y="4068066"/>
            <a:ext cx="2215992" cy="2215992"/>
          </a:xfrm>
          <a:prstGeom prst="rect">
            <a:avLst/>
          </a:prstGeom>
        </p:spPr>
      </p:pic>
    </p:spTree>
    <p:extLst>
      <p:ext uri="{BB962C8B-B14F-4D97-AF65-F5344CB8AC3E}">
        <p14:creationId xmlns:p14="http://schemas.microsoft.com/office/powerpoint/2010/main" val="22293960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4D1835-66E9-D54D-9D0F-A976A6D93F76}"/>
              </a:ext>
            </a:extLst>
          </p:cNvPr>
          <p:cNvSpPr txBox="1"/>
          <p:nvPr/>
        </p:nvSpPr>
        <p:spPr>
          <a:xfrm>
            <a:off x="106972" y="138037"/>
            <a:ext cx="7212231" cy="861774"/>
          </a:xfrm>
          <a:prstGeom prst="rect">
            <a:avLst/>
          </a:prstGeom>
          <a:noFill/>
        </p:spPr>
        <p:txBody>
          <a:bodyPr wrap="none" rtlCol="0">
            <a:spAutoFit/>
          </a:bodyPr>
          <a:lstStyle/>
          <a:p>
            <a:r>
              <a:rPr lang="en-US" sz="5000" b="1" dirty="0"/>
              <a:t>Autonomous Weapons</a:t>
            </a:r>
          </a:p>
        </p:txBody>
      </p:sp>
      <p:cxnSp>
        <p:nvCxnSpPr>
          <p:cNvPr id="7" name="Straight Connector 6">
            <a:extLst>
              <a:ext uri="{FF2B5EF4-FFF2-40B4-BE49-F238E27FC236}">
                <a16:creationId xmlns:a16="http://schemas.microsoft.com/office/drawing/2014/main" id="{F873AD4C-20B4-4F40-A209-6755E7566B86}"/>
              </a:ext>
            </a:extLst>
          </p:cNvPr>
          <p:cNvCxnSpPr/>
          <p:nvPr/>
        </p:nvCxnSpPr>
        <p:spPr>
          <a:xfrm>
            <a:off x="106972" y="999811"/>
            <a:ext cx="1193054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44ADDCE-6CEF-7C42-A39B-3F770F9155BB}"/>
              </a:ext>
            </a:extLst>
          </p:cNvPr>
          <p:cNvSpPr txBox="1"/>
          <p:nvPr/>
        </p:nvSpPr>
        <p:spPr>
          <a:xfrm>
            <a:off x="1175150" y="2321004"/>
            <a:ext cx="9841700" cy="2215991"/>
          </a:xfrm>
          <a:prstGeom prst="rect">
            <a:avLst/>
          </a:prstGeom>
          <a:noFill/>
        </p:spPr>
        <p:txBody>
          <a:bodyPr wrap="square" rtlCol="0">
            <a:spAutoFit/>
          </a:bodyPr>
          <a:lstStyle/>
          <a:p>
            <a:pPr algn="ctr"/>
            <a:r>
              <a:rPr lang="en-US" sz="4000" dirty="0"/>
              <a:t>Should Clarifai (or anyone) be contributing to the development of autonomous weapons?</a:t>
            </a:r>
          </a:p>
          <a:p>
            <a:pPr marL="285750" indent="-285750" algn="ctr">
              <a:buFont typeface="Arial" panose="020B0604020202020204" pitchFamily="34" charset="0"/>
              <a:buChar char="•"/>
            </a:pPr>
            <a:endParaRPr lang="en-US" dirty="0"/>
          </a:p>
        </p:txBody>
      </p:sp>
    </p:spTree>
    <p:extLst>
      <p:ext uri="{BB962C8B-B14F-4D97-AF65-F5344CB8AC3E}">
        <p14:creationId xmlns:p14="http://schemas.microsoft.com/office/powerpoint/2010/main" val="1278121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4D1835-66E9-D54D-9D0F-A976A6D93F76}"/>
              </a:ext>
            </a:extLst>
          </p:cNvPr>
          <p:cNvSpPr txBox="1"/>
          <p:nvPr/>
        </p:nvSpPr>
        <p:spPr>
          <a:xfrm>
            <a:off x="106972" y="138037"/>
            <a:ext cx="7212231" cy="861774"/>
          </a:xfrm>
          <a:prstGeom prst="rect">
            <a:avLst/>
          </a:prstGeom>
          <a:noFill/>
        </p:spPr>
        <p:txBody>
          <a:bodyPr wrap="none" rtlCol="0">
            <a:spAutoFit/>
          </a:bodyPr>
          <a:lstStyle/>
          <a:p>
            <a:r>
              <a:rPr lang="en-US" sz="5000" b="1" dirty="0"/>
              <a:t>Autonomous Weapons</a:t>
            </a:r>
          </a:p>
        </p:txBody>
      </p:sp>
      <p:cxnSp>
        <p:nvCxnSpPr>
          <p:cNvPr id="7" name="Straight Connector 6">
            <a:extLst>
              <a:ext uri="{FF2B5EF4-FFF2-40B4-BE49-F238E27FC236}">
                <a16:creationId xmlns:a16="http://schemas.microsoft.com/office/drawing/2014/main" id="{F873AD4C-20B4-4F40-A209-6755E7566B86}"/>
              </a:ext>
            </a:extLst>
          </p:cNvPr>
          <p:cNvCxnSpPr/>
          <p:nvPr/>
        </p:nvCxnSpPr>
        <p:spPr>
          <a:xfrm>
            <a:off x="106972" y="999811"/>
            <a:ext cx="1193054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02E8BC6-E11B-B140-B1E4-C8F8ECED477A}"/>
              </a:ext>
            </a:extLst>
          </p:cNvPr>
          <p:cNvSpPr txBox="1"/>
          <p:nvPr/>
        </p:nvSpPr>
        <p:spPr>
          <a:xfrm>
            <a:off x="90701" y="1291075"/>
            <a:ext cx="3555782" cy="1384995"/>
          </a:xfrm>
          <a:prstGeom prst="rect">
            <a:avLst/>
          </a:prstGeom>
          <a:noFill/>
        </p:spPr>
        <p:txBody>
          <a:bodyPr wrap="none" rtlCol="0">
            <a:spAutoFit/>
          </a:bodyPr>
          <a:lstStyle/>
          <a:p>
            <a:r>
              <a:rPr lang="en-US" sz="3000" dirty="0"/>
              <a:t>What </a:t>
            </a:r>
            <a:r>
              <a:rPr lang="en-US" sz="3000" b="1" dirty="0">
                <a:solidFill>
                  <a:srgbClr val="FF0000"/>
                </a:solidFill>
              </a:rPr>
              <a:t>rules</a:t>
            </a:r>
            <a:r>
              <a:rPr lang="en-US" sz="3000" dirty="0"/>
              <a:t> apply?</a:t>
            </a:r>
          </a:p>
          <a:p>
            <a:endParaRPr lang="en-US" dirty="0"/>
          </a:p>
          <a:p>
            <a:pPr marL="285750" indent="-285750">
              <a:buFont typeface="Arial" panose="020B0604020202020204" pitchFamily="34" charset="0"/>
              <a:buChar char="•"/>
            </a:pPr>
            <a:r>
              <a:rPr lang="en-US" dirty="0"/>
              <a:t>N/A – that’s the problem</a:t>
            </a:r>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B7C6AEBC-3709-BF4D-A817-D0B28D77AA3F}"/>
              </a:ext>
            </a:extLst>
          </p:cNvPr>
          <p:cNvSpPr txBox="1"/>
          <p:nvPr/>
        </p:nvSpPr>
        <p:spPr>
          <a:xfrm>
            <a:off x="106972" y="2967333"/>
            <a:ext cx="10336484" cy="3323987"/>
          </a:xfrm>
          <a:prstGeom prst="rect">
            <a:avLst/>
          </a:prstGeom>
          <a:noFill/>
        </p:spPr>
        <p:txBody>
          <a:bodyPr wrap="none" rtlCol="0">
            <a:spAutoFit/>
          </a:bodyPr>
          <a:lstStyle/>
          <a:p>
            <a:r>
              <a:rPr lang="en-US" sz="3000" dirty="0"/>
              <a:t>What </a:t>
            </a:r>
            <a:r>
              <a:rPr lang="en-US" sz="3000" b="1" dirty="0">
                <a:solidFill>
                  <a:srgbClr val="FF0000"/>
                </a:solidFill>
              </a:rPr>
              <a:t>questions</a:t>
            </a:r>
            <a:r>
              <a:rPr lang="en-US" sz="3000" dirty="0"/>
              <a:t> would you ask?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you guarantee humans will always be a part of the question for who lives and dies?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Why are we so confident in AI when it’s </a:t>
            </a:r>
            <a:r>
              <a:rPr lang="en-US" i="1" dirty="0"/>
              <a:t>just</a:t>
            </a:r>
            <a:r>
              <a:rPr lang="en-US" dirty="0"/>
              <a:t> starting to work?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Who is responsible when bad things happen?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 the risks offset the benefit?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 much is the military going to be allowed to use this?</a:t>
            </a:r>
          </a:p>
        </p:txBody>
      </p:sp>
      <p:pic>
        <p:nvPicPr>
          <p:cNvPr id="3" name="Picture 2">
            <a:extLst>
              <a:ext uri="{FF2B5EF4-FFF2-40B4-BE49-F238E27FC236}">
                <a16:creationId xmlns:a16="http://schemas.microsoft.com/office/drawing/2014/main" id="{8B408021-DEA4-9B4D-AD3A-CE702592482B}"/>
              </a:ext>
            </a:extLst>
          </p:cNvPr>
          <p:cNvPicPr>
            <a:picLocks noChangeAspect="1"/>
          </p:cNvPicPr>
          <p:nvPr/>
        </p:nvPicPr>
        <p:blipFill>
          <a:blip r:embed="rId2"/>
          <a:stretch>
            <a:fillRect/>
          </a:stretch>
        </p:blipFill>
        <p:spPr>
          <a:xfrm>
            <a:off x="7584778" y="1544457"/>
            <a:ext cx="4016788" cy="1884543"/>
          </a:xfrm>
          <a:prstGeom prst="rect">
            <a:avLst/>
          </a:prstGeom>
        </p:spPr>
      </p:pic>
      <p:pic>
        <p:nvPicPr>
          <p:cNvPr id="14" name="Picture 13">
            <a:extLst>
              <a:ext uri="{FF2B5EF4-FFF2-40B4-BE49-F238E27FC236}">
                <a16:creationId xmlns:a16="http://schemas.microsoft.com/office/drawing/2014/main" id="{EF49A053-7955-8B4B-A5C6-42429E11350B}"/>
              </a:ext>
            </a:extLst>
          </p:cNvPr>
          <p:cNvPicPr>
            <a:picLocks noChangeAspect="1"/>
          </p:cNvPicPr>
          <p:nvPr/>
        </p:nvPicPr>
        <p:blipFill>
          <a:blip r:embed="rId3"/>
          <a:stretch>
            <a:fillRect/>
          </a:stretch>
        </p:blipFill>
        <p:spPr>
          <a:xfrm>
            <a:off x="7584776" y="4291583"/>
            <a:ext cx="4016790" cy="2290999"/>
          </a:xfrm>
          <a:prstGeom prst="rect">
            <a:avLst/>
          </a:prstGeom>
        </p:spPr>
      </p:pic>
    </p:spTree>
    <p:extLst>
      <p:ext uri="{BB962C8B-B14F-4D97-AF65-F5344CB8AC3E}">
        <p14:creationId xmlns:p14="http://schemas.microsoft.com/office/powerpoint/2010/main" val="1855753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4D1835-66E9-D54D-9D0F-A976A6D93F76}"/>
              </a:ext>
            </a:extLst>
          </p:cNvPr>
          <p:cNvSpPr txBox="1"/>
          <p:nvPr/>
        </p:nvSpPr>
        <p:spPr>
          <a:xfrm>
            <a:off x="106972" y="138037"/>
            <a:ext cx="7212231" cy="861774"/>
          </a:xfrm>
          <a:prstGeom prst="rect">
            <a:avLst/>
          </a:prstGeom>
          <a:noFill/>
        </p:spPr>
        <p:txBody>
          <a:bodyPr wrap="none" rtlCol="0">
            <a:spAutoFit/>
          </a:bodyPr>
          <a:lstStyle/>
          <a:p>
            <a:r>
              <a:rPr lang="en-US" sz="5000" b="1" dirty="0"/>
              <a:t>Autonomous Weapons</a:t>
            </a:r>
          </a:p>
        </p:txBody>
      </p:sp>
      <p:sp>
        <p:nvSpPr>
          <p:cNvPr id="9" name="TextBox 8">
            <a:extLst>
              <a:ext uri="{FF2B5EF4-FFF2-40B4-BE49-F238E27FC236}">
                <a16:creationId xmlns:a16="http://schemas.microsoft.com/office/drawing/2014/main" id="{F9010DBE-569A-B944-9952-A976558773F4}"/>
              </a:ext>
            </a:extLst>
          </p:cNvPr>
          <p:cNvSpPr txBox="1"/>
          <p:nvPr/>
        </p:nvSpPr>
        <p:spPr>
          <a:xfrm>
            <a:off x="106972" y="1240150"/>
            <a:ext cx="3919663" cy="2862322"/>
          </a:xfrm>
          <a:prstGeom prst="rect">
            <a:avLst/>
          </a:prstGeom>
          <a:noFill/>
        </p:spPr>
        <p:txBody>
          <a:bodyPr wrap="none" rtlCol="0">
            <a:spAutoFit/>
          </a:bodyPr>
          <a:lstStyle/>
          <a:p>
            <a:r>
              <a:rPr lang="en-US" dirty="0"/>
              <a:t>What </a:t>
            </a:r>
            <a:r>
              <a:rPr lang="en-US" b="1" dirty="0">
                <a:solidFill>
                  <a:srgbClr val="FF0000"/>
                </a:solidFill>
              </a:rPr>
              <a:t>resources</a:t>
            </a:r>
            <a:r>
              <a:rPr lang="en-US" dirty="0"/>
              <a:t> do you have?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Massive government contracts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Talent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Technology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Lack of legal barriers</a:t>
            </a:r>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85C17A07-CC51-B64B-859A-A1D30D7BFBDF}"/>
              </a:ext>
            </a:extLst>
          </p:cNvPr>
          <p:cNvSpPr txBox="1"/>
          <p:nvPr/>
        </p:nvSpPr>
        <p:spPr>
          <a:xfrm>
            <a:off x="6096000" y="1174499"/>
            <a:ext cx="3389069" cy="1477328"/>
          </a:xfrm>
          <a:prstGeom prst="rect">
            <a:avLst/>
          </a:prstGeom>
          <a:noFill/>
        </p:spPr>
        <p:txBody>
          <a:bodyPr wrap="none" rtlCol="0">
            <a:spAutoFit/>
          </a:bodyPr>
          <a:lstStyle/>
          <a:p>
            <a:r>
              <a:rPr lang="en-US" dirty="0"/>
              <a:t>What are your </a:t>
            </a:r>
            <a:r>
              <a:rPr lang="en-US" b="1" dirty="0">
                <a:solidFill>
                  <a:srgbClr val="FF0000"/>
                </a:solidFill>
              </a:rPr>
              <a:t>options</a:t>
            </a:r>
            <a:r>
              <a:rPr lang="en-US" dirty="0"/>
              <a:t>?</a:t>
            </a:r>
          </a:p>
          <a:p>
            <a:endParaRPr lang="en-US" dirty="0"/>
          </a:p>
          <a:p>
            <a:pPr marL="285750" indent="-285750">
              <a:buFont typeface="Arial" panose="020B0604020202020204" pitchFamily="34" charset="0"/>
              <a:buChar char="•"/>
            </a:pPr>
            <a:r>
              <a:rPr lang="en-US" dirty="0"/>
              <a:t>Build and utilize tech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Ban it and protect people</a:t>
            </a:r>
          </a:p>
        </p:txBody>
      </p:sp>
      <p:sp>
        <p:nvSpPr>
          <p:cNvPr id="11" name="TextBox 10">
            <a:extLst>
              <a:ext uri="{FF2B5EF4-FFF2-40B4-BE49-F238E27FC236}">
                <a16:creationId xmlns:a16="http://schemas.microsoft.com/office/drawing/2014/main" id="{165C3DC0-5168-5E4F-B87D-87D738BA5ADC}"/>
              </a:ext>
            </a:extLst>
          </p:cNvPr>
          <p:cNvSpPr txBox="1"/>
          <p:nvPr/>
        </p:nvSpPr>
        <p:spPr>
          <a:xfrm>
            <a:off x="6096000" y="3640807"/>
            <a:ext cx="4475905" cy="2031325"/>
          </a:xfrm>
          <a:prstGeom prst="rect">
            <a:avLst/>
          </a:prstGeom>
          <a:noFill/>
        </p:spPr>
        <p:txBody>
          <a:bodyPr wrap="none" rtlCol="0">
            <a:spAutoFit/>
          </a:bodyPr>
          <a:lstStyle/>
          <a:p>
            <a:r>
              <a:rPr lang="en-US" dirty="0"/>
              <a:t>Who is </a:t>
            </a:r>
            <a:r>
              <a:rPr lang="en-US" b="1" dirty="0">
                <a:solidFill>
                  <a:srgbClr val="FF0000"/>
                </a:solidFill>
              </a:rPr>
              <a:t>affected</a:t>
            </a:r>
            <a:r>
              <a:rPr lang="en-US" dirty="0"/>
              <a:t> by each option?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As always with AI – everyone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Affects targets by death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Minorities more likely to be targeted</a:t>
            </a:r>
          </a:p>
        </p:txBody>
      </p:sp>
      <p:pic>
        <p:nvPicPr>
          <p:cNvPr id="13" name="Picture 12">
            <a:extLst>
              <a:ext uri="{FF2B5EF4-FFF2-40B4-BE49-F238E27FC236}">
                <a16:creationId xmlns:a16="http://schemas.microsoft.com/office/drawing/2014/main" id="{962602F4-1F4E-384D-BA81-009DBA7E42B3}"/>
              </a:ext>
            </a:extLst>
          </p:cNvPr>
          <p:cNvPicPr>
            <a:picLocks noChangeAspect="1"/>
          </p:cNvPicPr>
          <p:nvPr/>
        </p:nvPicPr>
        <p:blipFill>
          <a:blip r:embed="rId2"/>
          <a:stretch>
            <a:fillRect/>
          </a:stretch>
        </p:blipFill>
        <p:spPr>
          <a:xfrm>
            <a:off x="615761" y="4102472"/>
            <a:ext cx="4159148" cy="2277437"/>
          </a:xfrm>
          <a:prstGeom prst="rect">
            <a:avLst/>
          </a:prstGeom>
        </p:spPr>
      </p:pic>
    </p:spTree>
    <p:extLst>
      <p:ext uri="{BB962C8B-B14F-4D97-AF65-F5344CB8AC3E}">
        <p14:creationId xmlns:p14="http://schemas.microsoft.com/office/powerpoint/2010/main" val="2136876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4D1835-66E9-D54D-9D0F-A976A6D93F76}"/>
              </a:ext>
            </a:extLst>
          </p:cNvPr>
          <p:cNvSpPr txBox="1"/>
          <p:nvPr/>
        </p:nvSpPr>
        <p:spPr>
          <a:xfrm>
            <a:off x="106972" y="138037"/>
            <a:ext cx="6045245" cy="861774"/>
          </a:xfrm>
          <a:prstGeom prst="rect">
            <a:avLst/>
          </a:prstGeom>
          <a:noFill/>
        </p:spPr>
        <p:txBody>
          <a:bodyPr wrap="none" rtlCol="0">
            <a:spAutoFit/>
          </a:bodyPr>
          <a:lstStyle/>
          <a:p>
            <a:r>
              <a:rPr lang="en-US" sz="5000" b="1" dirty="0"/>
              <a:t>Previous Employee</a:t>
            </a:r>
          </a:p>
        </p:txBody>
      </p:sp>
      <p:cxnSp>
        <p:nvCxnSpPr>
          <p:cNvPr id="7" name="Straight Connector 6">
            <a:extLst>
              <a:ext uri="{FF2B5EF4-FFF2-40B4-BE49-F238E27FC236}">
                <a16:creationId xmlns:a16="http://schemas.microsoft.com/office/drawing/2014/main" id="{F873AD4C-20B4-4F40-A209-6755E7566B86}"/>
              </a:ext>
            </a:extLst>
          </p:cNvPr>
          <p:cNvCxnSpPr/>
          <p:nvPr/>
        </p:nvCxnSpPr>
        <p:spPr>
          <a:xfrm>
            <a:off x="106972" y="999811"/>
            <a:ext cx="1193054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45CD9C8-6B7E-254B-ABE6-8BB139305751}"/>
              </a:ext>
            </a:extLst>
          </p:cNvPr>
          <p:cNvSpPr txBox="1"/>
          <p:nvPr/>
        </p:nvSpPr>
        <p:spPr>
          <a:xfrm>
            <a:off x="530921" y="1153374"/>
            <a:ext cx="10820108" cy="4893647"/>
          </a:xfrm>
          <a:prstGeom prst="rect">
            <a:avLst/>
          </a:prstGeom>
          <a:noFill/>
        </p:spPr>
        <p:txBody>
          <a:bodyPr wrap="square" rtlCol="0">
            <a:spAutoFit/>
          </a:bodyPr>
          <a:lstStyle/>
          <a:p>
            <a:pPr algn="ctr"/>
            <a:r>
              <a:rPr lang="en-US" sz="2400" dirty="0"/>
              <a:t>“</a:t>
            </a:r>
          </a:p>
          <a:p>
            <a:pPr algn="ctr"/>
            <a:r>
              <a:rPr lang="en-US" sz="2400" dirty="0"/>
              <a:t>Clarifai started doing these contracts to make a lot of cash. The CEO had an option to sell the company multiple times, and turned buyout offers down. He was very controlling, and so when key hires left as a result, it looked bad to the board. He didn’t want to have to raise money again, because they might take his CEO seat away. So he took on government contracts, didn’t tell employees what they were working on, and it kind of spiraled from there until the company fully pivoted. I’d say that the big problem with ethics in AI is that humans with egos drive AI forward, and sometimes they really only think about covering themselves rather than doing what’s right.</a:t>
            </a:r>
          </a:p>
          <a:p>
            <a:pPr algn="ctr"/>
            <a:r>
              <a:rPr lang="en-US" sz="2400" dirty="0"/>
              <a:t>” </a:t>
            </a:r>
          </a:p>
          <a:p>
            <a:pPr algn="ctr"/>
            <a:r>
              <a:rPr lang="en-US" sz="2400" dirty="0"/>
              <a:t>– Anonymous past employee</a:t>
            </a:r>
          </a:p>
        </p:txBody>
      </p:sp>
    </p:spTree>
    <p:extLst>
      <p:ext uri="{BB962C8B-B14F-4D97-AF65-F5344CB8AC3E}">
        <p14:creationId xmlns:p14="http://schemas.microsoft.com/office/powerpoint/2010/main" val="817213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4D1835-66E9-D54D-9D0F-A976A6D93F76}"/>
              </a:ext>
            </a:extLst>
          </p:cNvPr>
          <p:cNvSpPr txBox="1"/>
          <p:nvPr/>
        </p:nvSpPr>
        <p:spPr>
          <a:xfrm>
            <a:off x="106972" y="138037"/>
            <a:ext cx="3672800" cy="861774"/>
          </a:xfrm>
          <a:prstGeom prst="rect">
            <a:avLst/>
          </a:prstGeom>
          <a:noFill/>
        </p:spPr>
        <p:txBody>
          <a:bodyPr wrap="none" rtlCol="0">
            <a:spAutoFit/>
          </a:bodyPr>
          <a:lstStyle/>
          <a:p>
            <a:r>
              <a:rPr lang="en-US" sz="5000" b="1" dirty="0"/>
              <a:t>Takeaways</a:t>
            </a:r>
          </a:p>
        </p:txBody>
      </p:sp>
      <p:cxnSp>
        <p:nvCxnSpPr>
          <p:cNvPr id="7" name="Straight Connector 6">
            <a:extLst>
              <a:ext uri="{FF2B5EF4-FFF2-40B4-BE49-F238E27FC236}">
                <a16:creationId xmlns:a16="http://schemas.microsoft.com/office/drawing/2014/main" id="{F873AD4C-20B4-4F40-A209-6755E7566B86}"/>
              </a:ext>
            </a:extLst>
          </p:cNvPr>
          <p:cNvCxnSpPr/>
          <p:nvPr/>
        </p:nvCxnSpPr>
        <p:spPr>
          <a:xfrm>
            <a:off x="106972" y="999811"/>
            <a:ext cx="1193054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45CD9C8-6B7E-254B-ABE6-8BB139305751}"/>
              </a:ext>
            </a:extLst>
          </p:cNvPr>
          <p:cNvSpPr txBox="1"/>
          <p:nvPr/>
        </p:nvSpPr>
        <p:spPr>
          <a:xfrm>
            <a:off x="106972" y="1153374"/>
            <a:ext cx="10820108" cy="3416320"/>
          </a:xfrm>
          <a:prstGeom prst="rect">
            <a:avLst/>
          </a:prstGeom>
          <a:noFill/>
        </p:spPr>
        <p:txBody>
          <a:bodyPr wrap="square" rtlCol="0">
            <a:spAutoFit/>
          </a:bodyPr>
          <a:lstStyle/>
          <a:p>
            <a:pPr marL="342900" indent="-342900">
              <a:buFont typeface="Arial" panose="020B0604020202020204" pitchFamily="34" charset="0"/>
              <a:buChar char="•"/>
            </a:pPr>
            <a:r>
              <a:rPr lang="en-US" sz="2400" dirty="0"/>
              <a:t>AI is here and it’s not going away</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We need to be more responsible as a society</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Stopping AI is an invalid option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Big egos drive things forward</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Your career follows you</a:t>
            </a:r>
          </a:p>
        </p:txBody>
      </p:sp>
      <p:pic>
        <p:nvPicPr>
          <p:cNvPr id="2" name="Picture 1">
            <a:extLst>
              <a:ext uri="{FF2B5EF4-FFF2-40B4-BE49-F238E27FC236}">
                <a16:creationId xmlns:a16="http://schemas.microsoft.com/office/drawing/2014/main" id="{0E705A00-751D-4040-A0F8-F00F49AA1107}"/>
              </a:ext>
            </a:extLst>
          </p:cNvPr>
          <p:cNvPicPr>
            <a:picLocks noChangeAspect="1"/>
          </p:cNvPicPr>
          <p:nvPr/>
        </p:nvPicPr>
        <p:blipFill>
          <a:blip r:embed="rId3"/>
          <a:stretch>
            <a:fillRect/>
          </a:stretch>
        </p:blipFill>
        <p:spPr>
          <a:xfrm>
            <a:off x="8122666" y="1499843"/>
            <a:ext cx="3239447" cy="4204783"/>
          </a:xfrm>
          <a:prstGeom prst="rect">
            <a:avLst/>
          </a:prstGeom>
        </p:spPr>
      </p:pic>
    </p:spTree>
    <p:extLst>
      <p:ext uri="{BB962C8B-B14F-4D97-AF65-F5344CB8AC3E}">
        <p14:creationId xmlns:p14="http://schemas.microsoft.com/office/powerpoint/2010/main" val="1582440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971F8-A49E-8A41-9C7B-08B222C29AD6}"/>
              </a:ext>
            </a:extLst>
          </p:cNvPr>
          <p:cNvSpPr>
            <a:spLocks noGrp="1"/>
          </p:cNvSpPr>
          <p:nvPr>
            <p:ph type="title"/>
          </p:nvPr>
        </p:nvSpPr>
        <p:spPr>
          <a:xfrm>
            <a:off x="463463" y="12526"/>
            <a:ext cx="9905998" cy="1905000"/>
          </a:xfrm>
        </p:spPr>
        <p:txBody>
          <a:bodyPr/>
          <a:lstStyle/>
          <a:p>
            <a:r>
              <a:rPr lang="en-US" dirty="0"/>
              <a:t>Extended Resources:</a:t>
            </a:r>
          </a:p>
        </p:txBody>
      </p:sp>
      <p:sp>
        <p:nvSpPr>
          <p:cNvPr id="3" name="Content Placeholder 2">
            <a:extLst>
              <a:ext uri="{FF2B5EF4-FFF2-40B4-BE49-F238E27FC236}">
                <a16:creationId xmlns:a16="http://schemas.microsoft.com/office/drawing/2014/main" id="{17939D9A-68D5-2B4C-AACE-C60368799D83}"/>
              </a:ext>
            </a:extLst>
          </p:cNvPr>
          <p:cNvSpPr>
            <a:spLocks noGrp="1"/>
          </p:cNvSpPr>
          <p:nvPr>
            <p:ph idx="1"/>
          </p:nvPr>
        </p:nvSpPr>
        <p:spPr>
          <a:xfrm>
            <a:off x="176908" y="1331933"/>
            <a:ext cx="11171673" cy="5181601"/>
          </a:xfrm>
        </p:spPr>
        <p:txBody>
          <a:bodyPr>
            <a:normAutofit/>
          </a:bodyPr>
          <a:lstStyle/>
          <a:p>
            <a:r>
              <a:rPr lang="en-US" dirty="0">
                <a:hlinkClick r:id="rId2"/>
              </a:rPr>
              <a:t>http://www.ktvu.com/news/employees-of-big-tech-are-speaking-out-about-ethical-issues-like-never-before</a:t>
            </a:r>
            <a:endParaRPr lang="en-US" dirty="0"/>
          </a:p>
          <a:p>
            <a:r>
              <a:rPr lang="en-US" dirty="0">
                <a:hlinkClick r:id="rId3"/>
              </a:rPr>
              <a:t>https://www.npr.org/2019/05/13/722909218/when-technology-can-be-used-to-build-weapons-some-workers-take-a-stand</a:t>
            </a:r>
            <a:endParaRPr lang="en-US" dirty="0"/>
          </a:p>
          <a:p>
            <a:r>
              <a:rPr lang="en-US" dirty="0">
                <a:hlinkClick r:id="rId4"/>
              </a:rPr>
              <a:t>https://assets.documentcloud.org/documents/5999930/Open-Letter-to-Clarifai.pdf</a:t>
            </a:r>
            <a:r>
              <a:rPr lang="en-US" dirty="0"/>
              <a:t> (amazing letter written by former employee Liz O’Sullivan)</a:t>
            </a:r>
          </a:p>
          <a:p>
            <a:r>
              <a:rPr lang="en-US" dirty="0">
                <a:hlinkClick r:id="rId5"/>
              </a:rPr>
              <a:t>https://www.forbes.com/sites/aarontilley/2017/07/13/clarifai-ai-image-recognition/#58ec98b6fe42</a:t>
            </a:r>
            <a:r>
              <a:rPr lang="en-US" dirty="0"/>
              <a:t> (Founder and whiz kid) </a:t>
            </a:r>
          </a:p>
          <a:p>
            <a:r>
              <a:rPr lang="en-US" dirty="0">
                <a:hlinkClick r:id="rId6"/>
              </a:rPr>
              <a:t>https://www.clarifai.com/blog/why-were-part-of-project-maven</a:t>
            </a:r>
            <a:endParaRPr lang="en-US" dirty="0"/>
          </a:p>
        </p:txBody>
      </p:sp>
    </p:spTree>
    <p:extLst>
      <p:ext uri="{BB962C8B-B14F-4D97-AF65-F5344CB8AC3E}">
        <p14:creationId xmlns:p14="http://schemas.microsoft.com/office/powerpoint/2010/main" val="9918863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971F8-A49E-8A41-9C7B-08B222C29AD6}"/>
              </a:ext>
            </a:extLst>
          </p:cNvPr>
          <p:cNvSpPr>
            <a:spLocks noGrp="1"/>
          </p:cNvSpPr>
          <p:nvPr>
            <p:ph type="title"/>
          </p:nvPr>
        </p:nvSpPr>
        <p:spPr>
          <a:xfrm>
            <a:off x="463463" y="12526"/>
            <a:ext cx="9905998" cy="1905000"/>
          </a:xfrm>
        </p:spPr>
        <p:txBody>
          <a:bodyPr/>
          <a:lstStyle/>
          <a:p>
            <a:r>
              <a:rPr lang="en-US" dirty="0"/>
              <a:t>Extended Resources:</a:t>
            </a:r>
          </a:p>
        </p:txBody>
      </p:sp>
      <p:sp>
        <p:nvSpPr>
          <p:cNvPr id="3" name="Content Placeholder 2">
            <a:extLst>
              <a:ext uri="{FF2B5EF4-FFF2-40B4-BE49-F238E27FC236}">
                <a16:creationId xmlns:a16="http://schemas.microsoft.com/office/drawing/2014/main" id="{17939D9A-68D5-2B4C-AACE-C60368799D83}"/>
              </a:ext>
            </a:extLst>
          </p:cNvPr>
          <p:cNvSpPr>
            <a:spLocks noGrp="1"/>
          </p:cNvSpPr>
          <p:nvPr>
            <p:ph idx="1"/>
          </p:nvPr>
        </p:nvSpPr>
        <p:spPr>
          <a:xfrm>
            <a:off x="176908" y="1331933"/>
            <a:ext cx="11171673" cy="5181601"/>
          </a:xfrm>
        </p:spPr>
        <p:txBody>
          <a:bodyPr>
            <a:normAutofit/>
          </a:bodyPr>
          <a:lstStyle/>
          <a:p>
            <a:r>
              <a:rPr lang="en-US" dirty="0">
                <a:hlinkClick r:id="rId2"/>
              </a:rPr>
              <a:t>https://www.aclu.org/blog/national-security/targeted-killing/i-quit-my-job-protest-my-companys-work-building-killer</a:t>
            </a:r>
            <a:endParaRPr lang="en-US" dirty="0"/>
          </a:p>
          <a:p>
            <a:r>
              <a:rPr lang="en-US" dirty="0">
                <a:hlinkClick r:id="rId3"/>
              </a:rPr>
              <a:t>https://www.wired.com/story/startup-working-on-contentious-pentagon-ai-project-was-hacked/</a:t>
            </a:r>
            <a:endParaRPr lang="en-US" dirty="0"/>
          </a:p>
          <a:p>
            <a:r>
              <a:rPr lang="en-US" dirty="0">
                <a:hlinkClick r:id="rId4"/>
              </a:rPr>
              <a:t>https://venturebeat.com/2018/06/13/ai-startup-clarifai-hacked-by-russian-source-while-allegedly-part-of-pentagons-project-maven/ </a:t>
            </a:r>
          </a:p>
          <a:p>
            <a:r>
              <a:rPr lang="en-US" dirty="0">
                <a:hlinkClick r:id="rId4"/>
              </a:rPr>
              <a:t>https://www.nytimes.com/2019/03/01/business/ethics-artificial-intelligence.html</a:t>
            </a:r>
            <a:endParaRPr lang="en-US" dirty="0"/>
          </a:p>
          <a:p>
            <a:r>
              <a:rPr lang="en-US" dirty="0">
                <a:hlinkClick r:id="rId5"/>
              </a:rPr>
              <a:t>https://www.nymetroparents.com/article/This-Weekend-s-Kids-Family-Activities-in-Bronx-20170405</a:t>
            </a:r>
            <a:endParaRPr lang="en-US" dirty="0"/>
          </a:p>
          <a:p>
            <a:endParaRPr lang="en-US" dirty="0"/>
          </a:p>
        </p:txBody>
      </p:sp>
    </p:spTree>
    <p:extLst>
      <p:ext uri="{BB962C8B-B14F-4D97-AF65-F5344CB8AC3E}">
        <p14:creationId xmlns:p14="http://schemas.microsoft.com/office/powerpoint/2010/main" val="1285793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4D1835-66E9-D54D-9D0F-A976A6D93F76}"/>
              </a:ext>
            </a:extLst>
          </p:cNvPr>
          <p:cNvSpPr txBox="1"/>
          <p:nvPr/>
        </p:nvSpPr>
        <p:spPr>
          <a:xfrm>
            <a:off x="106972" y="138037"/>
            <a:ext cx="4185761" cy="861774"/>
          </a:xfrm>
          <a:prstGeom prst="rect">
            <a:avLst/>
          </a:prstGeom>
          <a:noFill/>
        </p:spPr>
        <p:txBody>
          <a:bodyPr wrap="none" rtlCol="0">
            <a:spAutoFit/>
          </a:bodyPr>
          <a:lstStyle/>
          <a:p>
            <a:r>
              <a:rPr lang="en-US" sz="5000" b="1" dirty="0"/>
              <a:t>Ethics and AI</a:t>
            </a:r>
          </a:p>
        </p:txBody>
      </p:sp>
      <p:cxnSp>
        <p:nvCxnSpPr>
          <p:cNvPr id="7" name="Straight Connector 6">
            <a:extLst>
              <a:ext uri="{FF2B5EF4-FFF2-40B4-BE49-F238E27FC236}">
                <a16:creationId xmlns:a16="http://schemas.microsoft.com/office/drawing/2014/main" id="{F873AD4C-20B4-4F40-A209-6755E7566B86}"/>
              </a:ext>
            </a:extLst>
          </p:cNvPr>
          <p:cNvCxnSpPr/>
          <p:nvPr/>
        </p:nvCxnSpPr>
        <p:spPr>
          <a:xfrm>
            <a:off x="106972" y="999811"/>
            <a:ext cx="1193054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FD82181-DEBB-7C4E-9746-C500DAE329CE}"/>
              </a:ext>
            </a:extLst>
          </p:cNvPr>
          <p:cNvSpPr txBox="1"/>
          <p:nvPr/>
        </p:nvSpPr>
        <p:spPr>
          <a:xfrm>
            <a:off x="288098" y="1352810"/>
            <a:ext cx="11398686"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t>Who decides what’s right and what’s wrong</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What is on the line?</a:t>
            </a:r>
          </a:p>
          <a:p>
            <a:pPr marL="742950" lvl="1" indent="-285750">
              <a:buFont typeface="Arial" panose="020B0604020202020204" pitchFamily="34" charset="0"/>
              <a:buChar char="•"/>
            </a:pPr>
            <a:r>
              <a:rPr lang="en-US" sz="2400" dirty="0"/>
              <a:t>Human life</a:t>
            </a:r>
          </a:p>
          <a:p>
            <a:pPr marL="742950" lvl="1" indent="-285750">
              <a:buFont typeface="Arial" panose="020B0604020202020204" pitchFamily="34" charset="0"/>
              <a:buChar char="•"/>
            </a:pPr>
            <a:r>
              <a:rPr lang="en-US" sz="2400" dirty="0"/>
              <a:t>Ethical human living</a:t>
            </a:r>
          </a:p>
          <a:p>
            <a:pPr marL="742950" lvl="1" indent="-285750">
              <a:buFont typeface="Arial" panose="020B0604020202020204" pitchFamily="34" charset="0"/>
              <a:buChar char="•"/>
            </a:pPr>
            <a:r>
              <a:rPr lang="en-US" sz="2400" dirty="0"/>
              <a:t>Trillions of dollars</a:t>
            </a:r>
          </a:p>
          <a:p>
            <a:pPr marL="742950" lvl="1"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What is happening right now?</a:t>
            </a:r>
          </a:p>
          <a:p>
            <a:pPr marL="742950" lvl="1" indent="-285750">
              <a:buFont typeface="Arial" panose="020B0604020202020204" pitchFamily="34" charset="0"/>
              <a:buChar char="•"/>
            </a:pPr>
            <a:r>
              <a:rPr lang="en-US" sz="2400" dirty="0"/>
              <a:t>Engineers are fighting back</a:t>
            </a:r>
          </a:p>
          <a:p>
            <a:pPr marL="742950" lvl="1" indent="-285750">
              <a:buFont typeface="Arial" panose="020B0604020202020204" pitchFamily="34" charset="0"/>
              <a:buChar char="•"/>
            </a:pPr>
            <a:r>
              <a:rPr lang="en-US" sz="2400" dirty="0"/>
              <a:t>Companies are doubling down</a:t>
            </a:r>
          </a:p>
          <a:p>
            <a:pPr marL="742950" lvl="1" indent="-285750">
              <a:buFont typeface="Arial" panose="020B0604020202020204" pitchFamily="34" charset="0"/>
              <a:buChar char="•"/>
            </a:pPr>
            <a:r>
              <a:rPr lang="en-US" sz="2400" dirty="0"/>
              <a:t>Government considering getting involved</a:t>
            </a:r>
          </a:p>
        </p:txBody>
      </p:sp>
    </p:spTree>
    <p:extLst>
      <p:ext uri="{BB962C8B-B14F-4D97-AF65-F5344CB8AC3E}">
        <p14:creationId xmlns:p14="http://schemas.microsoft.com/office/powerpoint/2010/main" val="2697115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4D1835-66E9-D54D-9D0F-A976A6D93F76}"/>
              </a:ext>
            </a:extLst>
          </p:cNvPr>
          <p:cNvSpPr txBox="1"/>
          <p:nvPr/>
        </p:nvSpPr>
        <p:spPr>
          <a:xfrm>
            <a:off x="106972" y="138037"/>
            <a:ext cx="4185761" cy="861774"/>
          </a:xfrm>
          <a:prstGeom prst="rect">
            <a:avLst/>
          </a:prstGeom>
          <a:noFill/>
        </p:spPr>
        <p:txBody>
          <a:bodyPr wrap="none" rtlCol="0">
            <a:spAutoFit/>
          </a:bodyPr>
          <a:lstStyle/>
          <a:p>
            <a:r>
              <a:rPr lang="en-US" sz="5000" b="1" dirty="0"/>
              <a:t>Ethics and AI</a:t>
            </a:r>
          </a:p>
        </p:txBody>
      </p:sp>
      <p:cxnSp>
        <p:nvCxnSpPr>
          <p:cNvPr id="7" name="Straight Connector 6">
            <a:extLst>
              <a:ext uri="{FF2B5EF4-FFF2-40B4-BE49-F238E27FC236}">
                <a16:creationId xmlns:a16="http://schemas.microsoft.com/office/drawing/2014/main" id="{F873AD4C-20B4-4F40-A209-6755E7566B86}"/>
              </a:ext>
            </a:extLst>
          </p:cNvPr>
          <p:cNvCxnSpPr/>
          <p:nvPr/>
        </p:nvCxnSpPr>
        <p:spPr>
          <a:xfrm>
            <a:off x="106972" y="999811"/>
            <a:ext cx="1193054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BFC84D95-9CEC-C34E-863B-AEE492BB5477}"/>
              </a:ext>
            </a:extLst>
          </p:cNvPr>
          <p:cNvSpPr/>
          <p:nvPr/>
        </p:nvSpPr>
        <p:spPr>
          <a:xfrm>
            <a:off x="919621" y="1340473"/>
            <a:ext cx="4197911" cy="1477328"/>
          </a:xfrm>
          <a:prstGeom prst="rect">
            <a:avLst/>
          </a:prstGeom>
        </p:spPr>
        <p:txBody>
          <a:bodyPr wrap="square">
            <a:spAutoFit/>
          </a:bodyPr>
          <a:lstStyle/>
          <a:p>
            <a:pPr algn="ctr"/>
            <a:r>
              <a:rPr lang="en-US" sz="3000" dirty="0"/>
              <a:t>AI is already here. What are </a:t>
            </a:r>
            <a:r>
              <a:rPr lang="en-US" sz="3000" b="1" dirty="0"/>
              <a:t>we</a:t>
            </a:r>
            <a:r>
              <a:rPr lang="en-US" sz="3000" dirty="0"/>
              <a:t> going to do about it?</a:t>
            </a:r>
          </a:p>
        </p:txBody>
      </p:sp>
      <p:pic>
        <p:nvPicPr>
          <p:cNvPr id="13" name="Picture 12">
            <a:extLst>
              <a:ext uri="{FF2B5EF4-FFF2-40B4-BE49-F238E27FC236}">
                <a16:creationId xmlns:a16="http://schemas.microsoft.com/office/drawing/2014/main" id="{EE5A5AA0-2CCA-634D-A2BB-FB01EC5AAFCA}"/>
              </a:ext>
            </a:extLst>
          </p:cNvPr>
          <p:cNvPicPr>
            <a:picLocks noChangeAspect="1"/>
          </p:cNvPicPr>
          <p:nvPr/>
        </p:nvPicPr>
        <p:blipFill>
          <a:blip r:embed="rId3"/>
          <a:stretch>
            <a:fillRect/>
          </a:stretch>
        </p:blipFill>
        <p:spPr>
          <a:xfrm>
            <a:off x="6604725" y="1140503"/>
            <a:ext cx="4749074" cy="2500602"/>
          </a:xfrm>
          <a:prstGeom prst="rect">
            <a:avLst/>
          </a:prstGeom>
        </p:spPr>
      </p:pic>
      <p:pic>
        <p:nvPicPr>
          <p:cNvPr id="15" name="Picture 14">
            <a:extLst>
              <a:ext uri="{FF2B5EF4-FFF2-40B4-BE49-F238E27FC236}">
                <a16:creationId xmlns:a16="http://schemas.microsoft.com/office/drawing/2014/main" id="{CFF28DCB-6E72-7D4E-8BD5-6EE667FE98C4}"/>
              </a:ext>
            </a:extLst>
          </p:cNvPr>
          <p:cNvPicPr>
            <a:picLocks noChangeAspect="1"/>
          </p:cNvPicPr>
          <p:nvPr/>
        </p:nvPicPr>
        <p:blipFill>
          <a:blip r:embed="rId4"/>
          <a:stretch>
            <a:fillRect/>
          </a:stretch>
        </p:blipFill>
        <p:spPr>
          <a:xfrm>
            <a:off x="919621" y="3158465"/>
            <a:ext cx="4226193" cy="3255893"/>
          </a:xfrm>
          <a:prstGeom prst="rect">
            <a:avLst/>
          </a:prstGeom>
        </p:spPr>
      </p:pic>
      <p:pic>
        <p:nvPicPr>
          <p:cNvPr id="16" name="Picture 15">
            <a:extLst>
              <a:ext uri="{FF2B5EF4-FFF2-40B4-BE49-F238E27FC236}">
                <a16:creationId xmlns:a16="http://schemas.microsoft.com/office/drawing/2014/main" id="{67FB9979-69F9-A445-BEC0-34BB248CA2AE}"/>
              </a:ext>
            </a:extLst>
          </p:cNvPr>
          <p:cNvPicPr>
            <a:picLocks noChangeAspect="1"/>
          </p:cNvPicPr>
          <p:nvPr/>
        </p:nvPicPr>
        <p:blipFill>
          <a:blip r:embed="rId5"/>
          <a:stretch>
            <a:fillRect/>
          </a:stretch>
        </p:blipFill>
        <p:spPr>
          <a:xfrm>
            <a:off x="6604724" y="3781796"/>
            <a:ext cx="4749075" cy="2632562"/>
          </a:xfrm>
          <a:prstGeom prst="rect">
            <a:avLst/>
          </a:prstGeom>
        </p:spPr>
      </p:pic>
    </p:spTree>
    <p:extLst>
      <p:ext uri="{BB962C8B-B14F-4D97-AF65-F5344CB8AC3E}">
        <p14:creationId xmlns:p14="http://schemas.microsoft.com/office/powerpoint/2010/main" val="2732476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4D1835-66E9-D54D-9D0F-A976A6D93F76}"/>
              </a:ext>
            </a:extLst>
          </p:cNvPr>
          <p:cNvSpPr txBox="1"/>
          <p:nvPr/>
        </p:nvSpPr>
        <p:spPr>
          <a:xfrm>
            <a:off x="106972" y="138037"/>
            <a:ext cx="4185761" cy="861774"/>
          </a:xfrm>
          <a:prstGeom prst="rect">
            <a:avLst/>
          </a:prstGeom>
          <a:noFill/>
        </p:spPr>
        <p:txBody>
          <a:bodyPr wrap="none" rtlCol="0">
            <a:spAutoFit/>
          </a:bodyPr>
          <a:lstStyle/>
          <a:p>
            <a:r>
              <a:rPr lang="en-US" sz="5000" b="1" dirty="0"/>
              <a:t>Ethics and AI</a:t>
            </a:r>
          </a:p>
        </p:txBody>
      </p:sp>
      <p:cxnSp>
        <p:nvCxnSpPr>
          <p:cNvPr id="7" name="Straight Connector 6">
            <a:extLst>
              <a:ext uri="{FF2B5EF4-FFF2-40B4-BE49-F238E27FC236}">
                <a16:creationId xmlns:a16="http://schemas.microsoft.com/office/drawing/2014/main" id="{F873AD4C-20B4-4F40-A209-6755E7566B86}"/>
              </a:ext>
            </a:extLst>
          </p:cNvPr>
          <p:cNvCxnSpPr/>
          <p:nvPr/>
        </p:nvCxnSpPr>
        <p:spPr>
          <a:xfrm>
            <a:off x="106972" y="999811"/>
            <a:ext cx="1193054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7C6AEBC-3709-BF4D-A817-D0B28D77AA3F}"/>
              </a:ext>
            </a:extLst>
          </p:cNvPr>
          <p:cNvSpPr txBox="1"/>
          <p:nvPr/>
        </p:nvSpPr>
        <p:spPr>
          <a:xfrm>
            <a:off x="106972" y="1218737"/>
            <a:ext cx="9265628" cy="4247317"/>
          </a:xfrm>
          <a:prstGeom prst="rect">
            <a:avLst/>
          </a:prstGeom>
          <a:noFill/>
        </p:spPr>
        <p:txBody>
          <a:bodyPr wrap="square" rtlCol="0">
            <a:spAutoFit/>
          </a:bodyPr>
          <a:lstStyle/>
          <a:p>
            <a:pPr marL="285750" indent="-285750">
              <a:buFont typeface="Arial" panose="020B0604020202020204" pitchFamily="34" charset="0"/>
              <a:buChar char="•"/>
            </a:pPr>
            <a:r>
              <a:rPr lang="en-US" sz="3000" dirty="0"/>
              <a:t>How can we control something that we don’t understand?</a:t>
            </a:r>
            <a:br>
              <a:rPr lang="en-US" sz="3000" dirty="0"/>
            </a:br>
            <a:endParaRPr lang="en-US" sz="3000" dirty="0"/>
          </a:p>
          <a:p>
            <a:pPr marL="285750" indent="-285750">
              <a:buFont typeface="Arial" panose="020B0604020202020204" pitchFamily="34" charset="0"/>
              <a:buChar char="•"/>
            </a:pPr>
            <a:r>
              <a:rPr lang="en-US" sz="3000" dirty="0"/>
              <a:t>Defending against data violence?</a:t>
            </a:r>
            <a:br>
              <a:rPr lang="en-US" sz="3000" dirty="0"/>
            </a:br>
            <a:endParaRPr lang="en-US" sz="3000" dirty="0"/>
          </a:p>
          <a:p>
            <a:pPr marL="285750" indent="-285750">
              <a:buFont typeface="Arial" panose="020B0604020202020204" pitchFamily="34" charset="0"/>
              <a:buChar char="•"/>
            </a:pPr>
            <a:r>
              <a:rPr lang="en-US" sz="3000" dirty="0"/>
              <a:t>Where is the kill switch?</a:t>
            </a:r>
            <a:br>
              <a:rPr lang="en-US" sz="3000" dirty="0"/>
            </a:br>
            <a:endParaRPr lang="en-US" sz="3000" dirty="0"/>
          </a:p>
          <a:p>
            <a:pPr marL="285750" indent="-285750">
              <a:buFont typeface="Arial" panose="020B0604020202020204" pitchFamily="34" charset="0"/>
              <a:buChar char="•"/>
            </a:pPr>
            <a:r>
              <a:rPr lang="en-US" sz="3000" dirty="0"/>
              <a:t>What has happened historically?</a:t>
            </a:r>
          </a:p>
          <a:p>
            <a:pPr marL="742950" lvl="1" indent="-285750">
              <a:buFont typeface="Arial" panose="020B0604020202020204" pitchFamily="34" charset="0"/>
              <a:buChar char="•"/>
            </a:pPr>
            <a:r>
              <a:rPr lang="en-US" sz="3000" dirty="0"/>
              <a:t>Subproblem: We’ve never seen this before…</a:t>
            </a:r>
          </a:p>
        </p:txBody>
      </p:sp>
    </p:spTree>
    <p:extLst>
      <p:ext uri="{BB962C8B-B14F-4D97-AF65-F5344CB8AC3E}">
        <p14:creationId xmlns:p14="http://schemas.microsoft.com/office/powerpoint/2010/main" val="1244258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4D1835-66E9-D54D-9D0F-A976A6D93F76}"/>
              </a:ext>
            </a:extLst>
          </p:cNvPr>
          <p:cNvSpPr txBox="1"/>
          <p:nvPr/>
        </p:nvSpPr>
        <p:spPr>
          <a:xfrm>
            <a:off x="106972" y="138037"/>
            <a:ext cx="4185761" cy="861774"/>
          </a:xfrm>
          <a:prstGeom prst="rect">
            <a:avLst/>
          </a:prstGeom>
          <a:noFill/>
        </p:spPr>
        <p:txBody>
          <a:bodyPr wrap="none" rtlCol="0">
            <a:spAutoFit/>
          </a:bodyPr>
          <a:lstStyle/>
          <a:p>
            <a:r>
              <a:rPr lang="en-US" sz="5000" b="1" dirty="0"/>
              <a:t>Ethics and AI</a:t>
            </a:r>
          </a:p>
        </p:txBody>
      </p:sp>
      <p:cxnSp>
        <p:nvCxnSpPr>
          <p:cNvPr id="7" name="Straight Connector 6">
            <a:extLst>
              <a:ext uri="{FF2B5EF4-FFF2-40B4-BE49-F238E27FC236}">
                <a16:creationId xmlns:a16="http://schemas.microsoft.com/office/drawing/2014/main" id="{F873AD4C-20B4-4F40-A209-6755E7566B86}"/>
              </a:ext>
            </a:extLst>
          </p:cNvPr>
          <p:cNvCxnSpPr/>
          <p:nvPr/>
        </p:nvCxnSpPr>
        <p:spPr>
          <a:xfrm>
            <a:off x="106972" y="999811"/>
            <a:ext cx="1193054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85B2FA8-18E1-E745-91D2-C985FB2D0BFA}"/>
              </a:ext>
            </a:extLst>
          </p:cNvPr>
          <p:cNvSpPr txBox="1"/>
          <p:nvPr/>
        </p:nvSpPr>
        <p:spPr>
          <a:xfrm>
            <a:off x="106972" y="1218737"/>
            <a:ext cx="9265628" cy="3323987"/>
          </a:xfrm>
          <a:prstGeom prst="rect">
            <a:avLst/>
          </a:prstGeom>
          <a:noFill/>
        </p:spPr>
        <p:txBody>
          <a:bodyPr wrap="square" rtlCol="0">
            <a:spAutoFit/>
          </a:bodyPr>
          <a:lstStyle/>
          <a:p>
            <a:pPr marL="285750" indent="-285750">
              <a:buFont typeface="Arial" panose="020B0604020202020204" pitchFamily="34" charset="0"/>
              <a:buChar char="•"/>
            </a:pPr>
            <a:r>
              <a:rPr lang="en-US" sz="3000" dirty="0"/>
              <a:t>Advanced Technology</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r>
              <a:rPr lang="en-US" sz="3000" dirty="0"/>
              <a:t>Bright Engineers</a:t>
            </a:r>
            <a:br>
              <a:rPr lang="en-US" sz="3000" dirty="0"/>
            </a:br>
            <a:endParaRPr lang="en-US" sz="3000" dirty="0"/>
          </a:p>
          <a:p>
            <a:pPr marL="285750" indent="-285750">
              <a:buFont typeface="Arial" panose="020B0604020202020204" pitchFamily="34" charset="0"/>
              <a:buChar char="•"/>
            </a:pPr>
            <a:r>
              <a:rPr lang="en-US" sz="3000" dirty="0"/>
              <a:t>Big egos</a:t>
            </a:r>
          </a:p>
          <a:p>
            <a:pPr marL="285750" indent="-285750">
              <a:buFont typeface="Arial" panose="020B0604020202020204" pitchFamily="34" charset="0"/>
              <a:buChar char="•"/>
            </a:pPr>
            <a:endParaRPr lang="en-US" sz="3000" dirty="0"/>
          </a:p>
          <a:p>
            <a:pPr marL="285750" indent="-285750">
              <a:buFont typeface="Arial" panose="020B0604020202020204" pitchFamily="34" charset="0"/>
              <a:buChar char="•"/>
            </a:pPr>
            <a:r>
              <a:rPr lang="en-US" sz="3000" dirty="0"/>
              <a:t>Societal problems</a:t>
            </a:r>
          </a:p>
        </p:txBody>
      </p:sp>
      <p:pic>
        <p:nvPicPr>
          <p:cNvPr id="5" name="Picture 4">
            <a:extLst>
              <a:ext uri="{FF2B5EF4-FFF2-40B4-BE49-F238E27FC236}">
                <a16:creationId xmlns:a16="http://schemas.microsoft.com/office/drawing/2014/main" id="{F7508FBB-4A72-EA45-9914-70731DEBD97E}"/>
              </a:ext>
            </a:extLst>
          </p:cNvPr>
          <p:cNvPicPr>
            <a:picLocks noChangeAspect="1"/>
          </p:cNvPicPr>
          <p:nvPr/>
        </p:nvPicPr>
        <p:blipFill>
          <a:blip r:embed="rId2"/>
          <a:stretch>
            <a:fillRect/>
          </a:stretch>
        </p:blipFill>
        <p:spPr>
          <a:xfrm>
            <a:off x="5850467" y="1466884"/>
            <a:ext cx="5469467" cy="3075840"/>
          </a:xfrm>
          <a:prstGeom prst="rect">
            <a:avLst/>
          </a:prstGeom>
        </p:spPr>
      </p:pic>
    </p:spTree>
    <p:extLst>
      <p:ext uri="{BB962C8B-B14F-4D97-AF65-F5344CB8AC3E}">
        <p14:creationId xmlns:p14="http://schemas.microsoft.com/office/powerpoint/2010/main" val="3011494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4D1835-66E9-D54D-9D0F-A976A6D93F76}"/>
              </a:ext>
            </a:extLst>
          </p:cNvPr>
          <p:cNvSpPr txBox="1"/>
          <p:nvPr/>
        </p:nvSpPr>
        <p:spPr>
          <a:xfrm>
            <a:off x="106972" y="138037"/>
            <a:ext cx="4185761" cy="861774"/>
          </a:xfrm>
          <a:prstGeom prst="rect">
            <a:avLst/>
          </a:prstGeom>
          <a:noFill/>
        </p:spPr>
        <p:txBody>
          <a:bodyPr wrap="none" rtlCol="0">
            <a:spAutoFit/>
          </a:bodyPr>
          <a:lstStyle/>
          <a:p>
            <a:r>
              <a:rPr lang="en-US" sz="5000" b="1" dirty="0"/>
              <a:t>Ethics and AI</a:t>
            </a:r>
          </a:p>
        </p:txBody>
      </p:sp>
      <p:cxnSp>
        <p:nvCxnSpPr>
          <p:cNvPr id="7" name="Straight Connector 6">
            <a:extLst>
              <a:ext uri="{FF2B5EF4-FFF2-40B4-BE49-F238E27FC236}">
                <a16:creationId xmlns:a16="http://schemas.microsoft.com/office/drawing/2014/main" id="{F873AD4C-20B4-4F40-A209-6755E7566B86}"/>
              </a:ext>
            </a:extLst>
          </p:cNvPr>
          <p:cNvCxnSpPr/>
          <p:nvPr/>
        </p:nvCxnSpPr>
        <p:spPr>
          <a:xfrm>
            <a:off x="106972" y="999811"/>
            <a:ext cx="1193054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F4591B4-6B9E-1E42-9460-7531FEC6C77C}"/>
              </a:ext>
            </a:extLst>
          </p:cNvPr>
          <p:cNvSpPr txBox="1"/>
          <p:nvPr/>
        </p:nvSpPr>
        <p:spPr>
          <a:xfrm>
            <a:off x="953638" y="1193800"/>
            <a:ext cx="2515432" cy="2554545"/>
          </a:xfrm>
          <a:prstGeom prst="rect">
            <a:avLst/>
          </a:prstGeom>
          <a:noFill/>
        </p:spPr>
        <p:txBody>
          <a:bodyPr wrap="none" rtlCol="0">
            <a:spAutoFit/>
          </a:bodyPr>
          <a:lstStyle/>
          <a:p>
            <a:r>
              <a:rPr lang="en-US" sz="3000" b="1" dirty="0">
                <a:solidFill>
                  <a:srgbClr val="FF0000"/>
                </a:solidFill>
              </a:rPr>
              <a:t>What to do?</a:t>
            </a:r>
          </a:p>
          <a:p>
            <a:pPr marL="457200" indent="-457200">
              <a:buFont typeface="Arial" panose="020B0604020202020204" pitchFamily="34" charset="0"/>
              <a:buChar char="•"/>
            </a:pPr>
            <a:endParaRPr lang="en-US" sz="3000" dirty="0"/>
          </a:p>
          <a:p>
            <a:pPr marL="457200" indent="-457200">
              <a:buFont typeface="Arial" panose="020B0604020202020204" pitchFamily="34" charset="0"/>
              <a:buChar char="•"/>
            </a:pPr>
            <a:r>
              <a:rPr lang="en-US" sz="2000" dirty="0"/>
              <a:t>Continue</a:t>
            </a:r>
          </a:p>
          <a:p>
            <a:pPr marL="457200" indent="-457200">
              <a:buFont typeface="Arial" panose="020B0604020202020204" pitchFamily="34" charset="0"/>
              <a:buChar char="•"/>
            </a:pPr>
            <a:endParaRPr lang="en-US" sz="2000" dirty="0"/>
          </a:p>
          <a:p>
            <a:pPr marL="457200" indent="-457200">
              <a:buFont typeface="Arial" panose="020B0604020202020204" pitchFamily="34" charset="0"/>
              <a:buChar char="•"/>
            </a:pPr>
            <a:r>
              <a:rPr lang="en-US" sz="2000" dirty="0"/>
              <a:t>Stop</a:t>
            </a:r>
          </a:p>
          <a:p>
            <a:pPr marL="457200" indent="-457200">
              <a:buFont typeface="Arial" panose="020B0604020202020204" pitchFamily="34" charset="0"/>
              <a:buChar char="•"/>
            </a:pPr>
            <a:endParaRPr lang="en-US" sz="2000" dirty="0"/>
          </a:p>
          <a:p>
            <a:pPr marL="457200" indent="-457200">
              <a:buFont typeface="Arial" panose="020B0604020202020204" pitchFamily="34" charset="0"/>
              <a:buChar char="•"/>
            </a:pPr>
            <a:r>
              <a:rPr lang="en-US" sz="2000" dirty="0"/>
              <a:t>Slow</a:t>
            </a:r>
          </a:p>
        </p:txBody>
      </p:sp>
      <p:sp>
        <p:nvSpPr>
          <p:cNvPr id="5" name="TextBox 4">
            <a:extLst>
              <a:ext uri="{FF2B5EF4-FFF2-40B4-BE49-F238E27FC236}">
                <a16:creationId xmlns:a16="http://schemas.microsoft.com/office/drawing/2014/main" id="{FE457579-20A2-3440-BFF0-86C9CC35320C}"/>
              </a:ext>
            </a:extLst>
          </p:cNvPr>
          <p:cNvSpPr txBox="1"/>
          <p:nvPr/>
        </p:nvSpPr>
        <p:spPr>
          <a:xfrm>
            <a:off x="7879719" y="1193800"/>
            <a:ext cx="3810659" cy="2862322"/>
          </a:xfrm>
          <a:prstGeom prst="rect">
            <a:avLst/>
          </a:prstGeom>
          <a:noFill/>
        </p:spPr>
        <p:txBody>
          <a:bodyPr wrap="none" rtlCol="0">
            <a:spAutoFit/>
          </a:bodyPr>
          <a:lstStyle/>
          <a:p>
            <a:r>
              <a:rPr lang="en-US" sz="3000" b="1" dirty="0">
                <a:solidFill>
                  <a:srgbClr val="FF0000"/>
                </a:solidFill>
              </a:rPr>
              <a:t>What would I do?</a:t>
            </a:r>
          </a:p>
          <a:p>
            <a:endParaRPr lang="en-US" sz="3000" dirty="0"/>
          </a:p>
          <a:p>
            <a:pPr marL="342900" indent="-342900">
              <a:buFont typeface="Arial" panose="020B0604020202020204" pitchFamily="34" charset="0"/>
              <a:buChar char="•"/>
            </a:pPr>
            <a:r>
              <a:rPr lang="en-US" sz="2000" dirty="0"/>
              <a:t>Continuing = Destruction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Stopping is impossible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Slowing is our only chance</a:t>
            </a:r>
          </a:p>
          <a:p>
            <a:pPr marL="342900" indent="-342900">
              <a:buFont typeface="Arial" panose="020B0604020202020204" pitchFamily="34" charset="0"/>
              <a:buChar char="•"/>
            </a:pPr>
            <a:endParaRPr lang="en-US" sz="2000" dirty="0"/>
          </a:p>
        </p:txBody>
      </p:sp>
      <p:pic>
        <p:nvPicPr>
          <p:cNvPr id="14" name="Picture 13">
            <a:extLst>
              <a:ext uri="{FF2B5EF4-FFF2-40B4-BE49-F238E27FC236}">
                <a16:creationId xmlns:a16="http://schemas.microsoft.com/office/drawing/2014/main" id="{AD915C7C-69BF-2941-BF00-2FB47CF4E2AE}"/>
              </a:ext>
            </a:extLst>
          </p:cNvPr>
          <p:cNvPicPr>
            <a:picLocks noChangeAspect="1"/>
          </p:cNvPicPr>
          <p:nvPr/>
        </p:nvPicPr>
        <p:blipFill>
          <a:blip r:embed="rId2"/>
          <a:stretch>
            <a:fillRect/>
          </a:stretch>
        </p:blipFill>
        <p:spPr>
          <a:xfrm>
            <a:off x="3736196" y="4056122"/>
            <a:ext cx="4072573" cy="2264529"/>
          </a:xfrm>
          <a:prstGeom prst="rect">
            <a:avLst/>
          </a:prstGeom>
        </p:spPr>
      </p:pic>
      <p:sp>
        <p:nvSpPr>
          <p:cNvPr id="15" name="TextBox 14">
            <a:extLst>
              <a:ext uri="{FF2B5EF4-FFF2-40B4-BE49-F238E27FC236}">
                <a16:creationId xmlns:a16="http://schemas.microsoft.com/office/drawing/2014/main" id="{F6FC2A0A-0ED7-A547-827F-0A7CC3F3CDA3}"/>
              </a:ext>
            </a:extLst>
          </p:cNvPr>
          <p:cNvSpPr txBox="1"/>
          <p:nvPr/>
        </p:nvSpPr>
        <p:spPr>
          <a:xfrm>
            <a:off x="3982570" y="1193800"/>
            <a:ext cx="3579826" cy="2554545"/>
          </a:xfrm>
          <a:prstGeom prst="rect">
            <a:avLst/>
          </a:prstGeom>
          <a:noFill/>
        </p:spPr>
        <p:txBody>
          <a:bodyPr wrap="none" rtlCol="0">
            <a:spAutoFit/>
          </a:bodyPr>
          <a:lstStyle/>
          <a:p>
            <a:r>
              <a:rPr lang="en-US" sz="3000" b="1" dirty="0">
                <a:solidFill>
                  <a:srgbClr val="FF0000"/>
                </a:solidFill>
              </a:rPr>
              <a:t>Who’s affected?</a:t>
            </a:r>
          </a:p>
          <a:p>
            <a:endParaRPr lang="en-US" sz="3000" dirty="0"/>
          </a:p>
          <a:p>
            <a:pPr marL="457200" indent="-457200">
              <a:buFont typeface="Arial" panose="020B0604020202020204" pitchFamily="34" charset="0"/>
              <a:buChar char="•"/>
            </a:pPr>
            <a:r>
              <a:rPr lang="en-US" sz="2000" dirty="0"/>
              <a:t>Everyone</a:t>
            </a:r>
          </a:p>
          <a:p>
            <a:pPr marL="457200" indent="-457200">
              <a:buFont typeface="Arial" panose="020B0604020202020204" pitchFamily="34" charset="0"/>
              <a:buChar char="•"/>
            </a:pPr>
            <a:endParaRPr lang="en-US" sz="2000" dirty="0"/>
          </a:p>
          <a:p>
            <a:pPr marL="457200" indent="-457200">
              <a:buFont typeface="Arial" panose="020B0604020202020204" pitchFamily="34" charset="0"/>
              <a:buChar char="•"/>
            </a:pPr>
            <a:r>
              <a:rPr lang="en-US" sz="2000" dirty="0"/>
              <a:t>Future generations</a:t>
            </a:r>
          </a:p>
          <a:p>
            <a:pPr marL="457200" indent="-457200">
              <a:buFont typeface="Arial" panose="020B0604020202020204" pitchFamily="34" charset="0"/>
              <a:buChar char="•"/>
            </a:pPr>
            <a:endParaRPr lang="en-US" sz="2000" dirty="0"/>
          </a:p>
          <a:p>
            <a:pPr marL="457200" indent="-457200">
              <a:buFont typeface="Arial" panose="020B0604020202020204" pitchFamily="34" charset="0"/>
              <a:buChar char="•"/>
            </a:pPr>
            <a:r>
              <a:rPr lang="en-US" sz="2000" dirty="0"/>
              <a:t>More towards minorities</a:t>
            </a:r>
          </a:p>
        </p:txBody>
      </p:sp>
    </p:spTree>
    <p:extLst>
      <p:ext uri="{BB962C8B-B14F-4D97-AF65-F5344CB8AC3E}">
        <p14:creationId xmlns:p14="http://schemas.microsoft.com/office/powerpoint/2010/main" val="3777868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4D1835-66E9-D54D-9D0F-A976A6D93F76}"/>
              </a:ext>
            </a:extLst>
          </p:cNvPr>
          <p:cNvSpPr txBox="1"/>
          <p:nvPr/>
        </p:nvSpPr>
        <p:spPr>
          <a:xfrm>
            <a:off x="106972" y="138037"/>
            <a:ext cx="6276077" cy="861774"/>
          </a:xfrm>
          <a:prstGeom prst="rect">
            <a:avLst/>
          </a:prstGeom>
          <a:noFill/>
        </p:spPr>
        <p:txBody>
          <a:bodyPr wrap="none" rtlCol="0">
            <a:spAutoFit/>
          </a:bodyPr>
          <a:lstStyle/>
          <a:p>
            <a:r>
              <a:rPr lang="en-US" sz="5000" b="1" dirty="0"/>
              <a:t>Overview of Clarifai</a:t>
            </a:r>
          </a:p>
        </p:txBody>
      </p:sp>
      <p:sp>
        <p:nvSpPr>
          <p:cNvPr id="5" name="TextBox 4">
            <a:extLst>
              <a:ext uri="{FF2B5EF4-FFF2-40B4-BE49-F238E27FC236}">
                <a16:creationId xmlns:a16="http://schemas.microsoft.com/office/drawing/2014/main" id="{FD723B4D-221D-6347-BBFE-5C6A61BBFBE6}"/>
              </a:ext>
            </a:extLst>
          </p:cNvPr>
          <p:cNvSpPr txBox="1"/>
          <p:nvPr/>
        </p:nvSpPr>
        <p:spPr>
          <a:xfrm>
            <a:off x="288098" y="1352810"/>
            <a:ext cx="11398686"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a:t>Founded in 2013 by </a:t>
            </a:r>
            <a:r>
              <a:rPr lang="en-US" sz="2400" b="1" dirty="0">
                <a:solidFill>
                  <a:srgbClr val="FF0000"/>
                </a:solidFill>
              </a:rPr>
              <a:t>Matt </a:t>
            </a:r>
            <a:r>
              <a:rPr lang="en-US" sz="2400" b="1" dirty="0" err="1">
                <a:solidFill>
                  <a:srgbClr val="FF0000"/>
                </a:solidFill>
              </a:rPr>
              <a:t>Zeiler</a:t>
            </a:r>
            <a:endParaRPr lang="en-US" sz="2400" b="1" dirty="0">
              <a:solidFill>
                <a:srgbClr val="FF0000"/>
              </a:solidFill>
            </a:endParaRPr>
          </a:p>
          <a:p>
            <a:pPr marL="742950" lvl="1" indent="-285750">
              <a:buFont typeface="Arial" panose="020B0604020202020204" pitchFamily="34" charset="0"/>
              <a:buChar char="•"/>
            </a:pPr>
            <a:r>
              <a:rPr lang="en-US" sz="2400" dirty="0"/>
              <a:t>“Whiz Kid” PhD</a:t>
            </a:r>
          </a:p>
          <a:p>
            <a:pPr marL="742950" lvl="1" indent="-285750">
              <a:buFont typeface="Arial" panose="020B0604020202020204" pitchFamily="34" charset="0"/>
              <a:buChar char="•"/>
            </a:pPr>
            <a:r>
              <a:rPr lang="en-US" sz="2400" dirty="0"/>
              <a:t>2015 - Closed Series A ($10M)</a:t>
            </a:r>
          </a:p>
          <a:p>
            <a:pPr marL="742950" lvl="1" indent="-285750">
              <a:buFont typeface="Arial" panose="020B0604020202020204" pitchFamily="34" charset="0"/>
              <a:buChar char="•"/>
            </a:pPr>
            <a:r>
              <a:rPr lang="en-US" sz="2400" dirty="0"/>
              <a:t>2016 – Closed Series B ($30M)</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Founding mission: Improving Life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Secured government contract</a:t>
            </a:r>
          </a:p>
          <a:p>
            <a:pPr marL="742950" lvl="1" indent="-285750">
              <a:buFont typeface="Arial" panose="020B0604020202020204" pitchFamily="34" charset="0"/>
              <a:buChar char="•"/>
            </a:pPr>
            <a:r>
              <a:rPr lang="en-US" sz="2400" dirty="0"/>
              <a:t>Project Maven</a:t>
            </a:r>
          </a:p>
          <a:p>
            <a:pPr marL="742950" lvl="1" indent="-285750">
              <a:buFont typeface="Arial" panose="020B0604020202020204" pitchFamily="34" charset="0"/>
              <a:buChar char="•"/>
            </a:pPr>
            <a:r>
              <a:rPr lang="en-US" sz="2400" dirty="0"/>
              <a:t>U.S Gov scheduled to redefine statement on autonomous weapons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Officially taken a stance to ‘contribute to autonomous weapons’ in response to employee letter</a:t>
            </a:r>
          </a:p>
        </p:txBody>
      </p:sp>
      <p:cxnSp>
        <p:nvCxnSpPr>
          <p:cNvPr id="7" name="Straight Connector 6">
            <a:extLst>
              <a:ext uri="{FF2B5EF4-FFF2-40B4-BE49-F238E27FC236}">
                <a16:creationId xmlns:a16="http://schemas.microsoft.com/office/drawing/2014/main" id="{F873AD4C-20B4-4F40-A209-6755E7566B86}"/>
              </a:ext>
            </a:extLst>
          </p:cNvPr>
          <p:cNvCxnSpPr/>
          <p:nvPr/>
        </p:nvCxnSpPr>
        <p:spPr>
          <a:xfrm>
            <a:off x="106972" y="999811"/>
            <a:ext cx="119305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4443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4D1835-66E9-D54D-9D0F-A976A6D93F76}"/>
              </a:ext>
            </a:extLst>
          </p:cNvPr>
          <p:cNvSpPr txBox="1"/>
          <p:nvPr/>
        </p:nvSpPr>
        <p:spPr>
          <a:xfrm>
            <a:off x="106972" y="138037"/>
            <a:ext cx="11585223" cy="861774"/>
          </a:xfrm>
          <a:prstGeom prst="rect">
            <a:avLst/>
          </a:prstGeom>
          <a:noFill/>
        </p:spPr>
        <p:txBody>
          <a:bodyPr wrap="none" rtlCol="0">
            <a:spAutoFit/>
          </a:bodyPr>
          <a:lstStyle/>
          <a:p>
            <a:r>
              <a:rPr lang="en-US" sz="5000" b="1" dirty="0"/>
              <a:t>You’ve been hacked… Game Over?</a:t>
            </a:r>
          </a:p>
        </p:txBody>
      </p:sp>
      <p:cxnSp>
        <p:nvCxnSpPr>
          <p:cNvPr id="7" name="Straight Connector 6">
            <a:extLst>
              <a:ext uri="{FF2B5EF4-FFF2-40B4-BE49-F238E27FC236}">
                <a16:creationId xmlns:a16="http://schemas.microsoft.com/office/drawing/2014/main" id="{F873AD4C-20B4-4F40-A209-6755E7566B86}"/>
              </a:ext>
            </a:extLst>
          </p:cNvPr>
          <p:cNvCxnSpPr/>
          <p:nvPr/>
        </p:nvCxnSpPr>
        <p:spPr>
          <a:xfrm>
            <a:off x="106972" y="999811"/>
            <a:ext cx="1193054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44ADDCE-6CEF-7C42-A39B-3F770F9155BB}"/>
              </a:ext>
            </a:extLst>
          </p:cNvPr>
          <p:cNvSpPr txBox="1"/>
          <p:nvPr/>
        </p:nvSpPr>
        <p:spPr>
          <a:xfrm>
            <a:off x="106972" y="1127342"/>
            <a:ext cx="5989028" cy="2400657"/>
          </a:xfrm>
          <a:prstGeom prst="rect">
            <a:avLst/>
          </a:prstGeom>
          <a:noFill/>
        </p:spPr>
        <p:txBody>
          <a:bodyPr wrap="square" rtlCol="0">
            <a:spAutoFit/>
          </a:bodyPr>
          <a:lstStyle/>
          <a:p>
            <a:r>
              <a:rPr lang="en-US" sz="2400" b="1" dirty="0">
                <a:solidFill>
                  <a:srgbClr val="FF0000"/>
                </a:solidFill>
              </a:rPr>
              <a:t>Clarifai hack</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Untargeted bot accessing research server</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Concerns brought up internally</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Was reported several weeks later</a:t>
            </a:r>
          </a:p>
          <a:p>
            <a:pPr marL="742950" lvl="1" indent="-285750">
              <a:buFont typeface="Arial" panose="020B0604020202020204" pitchFamily="34" charset="0"/>
              <a:buChar char="•"/>
            </a:pPr>
            <a:endParaRPr lang="en-US" dirty="0"/>
          </a:p>
        </p:txBody>
      </p:sp>
      <p:pic>
        <p:nvPicPr>
          <p:cNvPr id="15" name="Picture 14">
            <a:extLst>
              <a:ext uri="{FF2B5EF4-FFF2-40B4-BE49-F238E27FC236}">
                <a16:creationId xmlns:a16="http://schemas.microsoft.com/office/drawing/2014/main" id="{A51A0A31-9FE4-3E49-8B6E-B3C06FB9FB19}"/>
              </a:ext>
            </a:extLst>
          </p:cNvPr>
          <p:cNvPicPr>
            <a:picLocks noChangeAspect="1"/>
          </p:cNvPicPr>
          <p:nvPr/>
        </p:nvPicPr>
        <p:blipFill>
          <a:blip r:embed="rId3"/>
          <a:stretch>
            <a:fillRect/>
          </a:stretch>
        </p:blipFill>
        <p:spPr>
          <a:xfrm>
            <a:off x="1021449" y="3527999"/>
            <a:ext cx="4448017" cy="2949036"/>
          </a:xfrm>
          <a:prstGeom prst="rect">
            <a:avLst/>
          </a:prstGeom>
        </p:spPr>
      </p:pic>
      <p:pic>
        <p:nvPicPr>
          <p:cNvPr id="3" name="Picture 2">
            <a:extLst>
              <a:ext uri="{FF2B5EF4-FFF2-40B4-BE49-F238E27FC236}">
                <a16:creationId xmlns:a16="http://schemas.microsoft.com/office/drawing/2014/main" id="{03BD29B9-9458-394B-9058-F55F2AFE3423}"/>
              </a:ext>
            </a:extLst>
          </p:cNvPr>
          <p:cNvPicPr>
            <a:picLocks noChangeAspect="1"/>
          </p:cNvPicPr>
          <p:nvPr/>
        </p:nvPicPr>
        <p:blipFill>
          <a:blip r:embed="rId4"/>
          <a:stretch>
            <a:fillRect/>
          </a:stretch>
        </p:blipFill>
        <p:spPr>
          <a:xfrm>
            <a:off x="6643299" y="1923058"/>
            <a:ext cx="5048896" cy="3786672"/>
          </a:xfrm>
          <a:prstGeom prst="rect">
            <a:avLst/>
          </a:prstGeom>
        </p:spPr>
      </p:pic>
    </p:spTree>
    <p:extLst>
      <p:ext uri="{BB962C8B-B14F-4D97-AF65-F5344CB8AC3E}">
        <p14:creationId xmlns:p14="http://schemas.microsoft.com/office/powerpoint/2010/main" val="1613361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4D1835-66E9-D54D-9D0F-A976A6D93F76}"/>
              </a:ext>
            </a:extLst>
          </p:cNvPr>
          <p:cNvSpPr txBox="1"/>
          <p:nvPr/>
        </p:nvSpPr>
        <p:spPr>
          <a:xfrm>
            <a:off x="106972" y="138037"/>
            <a:ext cx="11585223" cy="861774"/>
          </a:xfrm>
          <a:prstGeom prst="rect">
            <a:avLst/>
          </a:prstGeom>
          <a:noFill/>
        </p:spPr>
        <p:txBody>
          <a:bodyPr wrap="none" rtlCol="0">
            <a:spAutoFit/>
          </a:bodyPr>
          <a:lstStyle/>
          <a:p>
            <a:r>
              <a:rPr lang="en-US" sz="5000" b="1" dirty="0"/>
              <a:t>You’ve been hacked… Game Over?</a:t>
            </a:r>
          </a:p>
        </p:txBody>
      </p:sp>
      <p:cxnSp>
        <p:nvCxnSpPr>
          <p:cNvPr id="7" name="Straight Connector 6">
            <a:extLst>
              <a:ext uri="{FF2B5EF4-FFF2-40B4-BE49-F238E27FC236}">
                <a16:creationId xmlns:a16="http://schemas.microsoft.com/office/drawing/2014/main" id="{F873AD4C-20B4-4F40-A209-6755E7566B86}"/>
              </a:ext>
            </a:extLst>
          </p:cNvPr>
          <p:cNvCxnSpPr/>
          <p:nvPr/>
        </p:nvCxnSpPr>
        <p:spPr>
          <a:xfrm>
            <a:off x="106972" y="999811"/>
            <a:ext cx="1193054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7C6AEBC-3709-BF4D-A817-D0B28D77AA3F}"/>
              </a:ext>
            </a:extLst>
          </p:cNvPr>
          <p:cNvSpPr txBox="1"/>
          <p:nvPr/>
        </p:nvSpPr>
        <p:spPr>
          <a:xfrm>
            <a:off x="106972" y="1161509"/>
            <a:ext cx="4955479" cy="3231654"/>
          </a:xfrm>
          <a:prstGeom prst="rect">
            <a:avLst/>
          </a:prstGeom>
          <a:noFill/>
        </p:spPr>
        <p:txBody>
          <a:bodyPr wrap="square" rtlCol="0">
            <a:spAutoFit/>
          </a:bodyPr>
          <a:lstStyle/>
          <a:p>
            <a:r>
              <a:rPr lang="en-US" sz="2400" b="1" dirty="0">
                <a:solidFill>
                  <a:srgbClr val="FF0000"/>
                </a:solidFill>
              </a:rPr>
              <a:t>Questions: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 do you defend against your drones getting hacked in the open world?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the consequences of reporting?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 did this happen?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 do we prevent this?</a:t>
            </a:r>
          </a:p>
        </p:txBody>
      </p:sp>
      <p:sp>
        <p:nvSpPr>
          <p:cNvPr id="9" name="TextBox 8">
            <a:extLst>
              <a:ext uri="{FF2B5EF4-FFF2-40B4-BE49-F238E27FC236}">
                <a16:creationId xmlns:a16="http://schemas.microsoft.com/office/drawing/2014/main" id="{F9010DBE-569A-B944-9952-A976558773F4}"/>
              </a:ext>
            </a:extLst>
          </p:cNvPr>
          <p:cNvSpPr txBox="1"/>
          <p:nvPr/>
        </p:nvSpPr>
        <p:spPr>
          <a:xfrm>
            <a:off x="5899583" y="1190803"/>
            <a:ext cx="4398526" cy="2954655"/>
          </a:xfrm>
          <a:prstGeom prst="rect">
            <a:avLst/>
          </a:prstGeom>
          <a:noFill/>
        </p:spPr>
        <p:txBody>
          <a:bodyPr wrap="square" rtlCol="0">
            <a:spAutoFit/>
          </a:bodyPr>
          <a:lstStyle/>
          <a:p>
            <a:r>
              <a:rPr lang="en-US" sz="2400" b="1" dirty="0">
                <a:solidFill>
                  <a:srgbClr val="FF0000"/>
                </a:solidFill>
              </a:rPr>
              <a:t>Resources:</a:t>
            </a:r>
          </a:p>
          <a:p>
            <a:endParaRPr lang="en-US" dirty="0"/>
          </a:p>
          <a:p>
            <a:pPr marL="285750" indent="-285750">
              <a:buFont typeface="Arial" panose="020B0604020202020204" pitchFamily="34" charset="0"/>
              <a:buChar char="•"/>
            </a:pPr>
            <a:r>
              <a:rPr lang="en-US" dirty="0"/>
              <a:t>Communication channels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Money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Talent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Significant progress</a:t>
            </a:r>
          </a:p>
          <a:p>
            <a:pPr marL="285750" indent="-285750">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491AADC3-AEB7-ED42-A53E-AF31EE898B3A}"/>
              </a:ext>
            </a:extLst>
          </p:cNvPr>
          <p:cNvPicPr>
            <a:picLocks noChangeAspect="1"/>
          </p:cNvPicPr>
          <p:nvPr/>
        </p:nvPicPr>
        <p:blipFill>
          <a:blip r:embed="rId3"/>
          <a:stretch>
            <a:fillRect/>
          </a:stretch>
        </p:blipFill>
        <p:spPr>
          <a:xfrm>
            <a:off x="8857769" y="3015108"/>
            <a:ext cx="2834426" cy="3525404"/>
          </a:xfrm>
          <a:prstGeom prst="rect">
            <a:avLst/>
          </a:prstGeom>
        </p:spPr>
      </p:pic>
      <p:pic>
        <p:nvPicPr>
          <p:cNvPr id="5" name="Picture 4">
            <a:extLst>
              <a:ext uri="{FF2B5EF4-FFF2-40B4-BE49-F238E27FC236}">
                <a16:creationId xmlns:a16="http://schemas.microsoft.com/office/drawing/2014/main" id="{45F74541-91BB-F04B-A99A-CE9EFDB02D93}"/>
              </a:ext>
            </a:extLst>
          </p:cNvPr>
          <p:cNvPicPr>
            <a:picLocks noChangeAspect="1"/>
          </p:cNvPicPr>
          <p:nvPr/>
        </p:nvPicPr>
        <p:blipFill>
          <a:blip r:embed="rId4"/>
          <a:stretch>
            <a:fillRect/>
          </a:stretch>
        </p:blipFill>
        <p:spPr>
          <a:xfrm>
            <a:off x="3891091" y="4046980"/>
            <a:ext cx="3896790" cy="2464837"/>
          </a:xfrm>
          <a:prstGeom prst="rect">
            <a:avLst/>
          </a:prstGeom>
        </p:spPr>
      </p:pic>
    </p:spTree>
    <p:extLst>
      <p:ext uri="{BB962C8B-B14F-4D97-AF65-F5344CB8AC3E}">
        <p14:creationId xmlns:p14="http://schemas.microsoft.com/office/powerpoint/2010/main" val="1767077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{7ADFA873-2438-AF42-A396-D3DB84615A61}tf10001063</Template>
  <TotalTime>427</TotalTime>
  <Words>814</Words>
  <Application>Microsoft Macintosh PowerPoint</Application>
  <PresentationFormat>Widescreen</PresentationFormat>
  <Paragraphs>180</Paragraphs>
  <Slides>17</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Century Gothic</vt:lpstr>
      <vt:lpstr>Mesh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Extended Resources:</vt:lpstr>
      <vt:lpstr>Extended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Willis, Brandon Allen</dc:creator>
  <cp:lastModifiedBy>Willis, Brandon Allen</cp:lastModifiedBy>
  <cp:revision>166</cp:revision>
  <dcterms:created xsi:type="dcterms:W3CDTF">2019-08-31T22:00:40Z</dcterms:created>
  <dcterms:modified xsi:type="dcterms:W3CDTF">2019-12-12T20:33:05Z</dcterms:modified>
</cp:coreProperties>
</file>